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318" r:id="rId12"/>
    <p:sldId id="319"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322" r:id="rId29"/>
    <p:sldId id="305" r:id="rId30"/>
    <p:sldId id="306" r:id="rId31"/>
    <p:sldId id="307" r:id="rId32"/>
    <p:sldId id="308" r:id="rId33"/>
    <p:sldId id="309" r:id="rId34"/>
    <p:sldId id="310" r:id="rId35"/>
    <p:sldId id="311" r:id="rId36"/>
    <p:sldId id="312" r:id="rId37"/>
    <p:sldId id="313" r:id="rId38"/>
    <p:sldId id="356" r:id="rId39"/>
    <p:sldId id="314" r:id="rId40"/>
    <p:sldId id="315" r:id="rId41"/>
    <p:sldId id="320" r:id="rId42"/>
    <p:sldId id="321" r:id="rId43"/>
    <p:sldId id="271" r:id="rId44"/>
    <p:sldId id="287" r:id="rId45"/>
    <p:sldId id="288" r:id="rId46"/>
    <p:sldId id="289" r:id="rId47"/>
    <p:sldId id="290" r:id="rId48"/>
    <p:sldId id="291" r:id="rId49"/>
    <p:sldId id="292" r:id="rId50"/>
    <p:sldId id="357" r:id="rId51"/>
    <p:sldId id="294" r:id="rId52"/>
    <p:sldId id="295" r:id="rId53"/>
    <p:sldId id="296" r:id="rId54"/>
    <p:sldId id="297" r:id="rId55"/>
    <p:sldId id="298" r:id="rId56"/>
    <p:sldId id="299" r:id="rId57"/>
    <p:sldId id="300" r:id="rId58"/>
    <p:sldId id="301"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52" r:id="rId89"/>
    <p:sldId id="353" r:id="rId90"/>
    <p:sldId id="354" r:id="rId91"/>
    <p:sldId id="355" r:id="rId92"/>
    <p:sldId id="303" r:id="rId93"/>
    <p:sldId id="304" r:id="rId94"/>
  </p:sldIdLst>
  <p:sldSz cx="18288000" cy="10287000"/>
  <p:notesSz cx="6858000" cy="9144000"/>
  <p:embeddedFontLst>
    <p:embeddedFont>
      <p:font typeface="PT Sans" panose="020B0604020202020204" charset="0"/>
      <p:regular r:id="rId96"/>
      <p:bold r:id="rId97"/>
      <p:italic r:id="rId98"/>
      <p:boldItalic r:id="rId99"/>
    </p:embeddedFont>
    <p:embeddedFont>
      <p:font typeface="Open Sans" panose="020B0604020202020204" charset="0"/>
      <p:regular r:id="rId100"/>
      <p:bold r:id="rId101"/>
      <p:italic r:id="rId102"/>
      <p:boldItalic r:id="rId103"/>
    </p:embeddedFont>
    <p:embeddedFont>
      <p:font typeface="Open Sans Bold" panose="020B0604020202020204" charset="0"/>
      <p:regular r:id="rId104"/>
      <p:bold r:id="rId105"/>
    </p:embeddedFont>
    <p:embeddedFont>
      <p:font typeface="Open Sans Italics" panose="020B0604020202020204" charset="0"/>
      <p:regular r:id="rId106"/>
      <p:italic r:id="rId107"/>
    </p:embeddedFont>
    <p:embeddedFont>
      <p:font typeface="Agrandir Narrow Italics" panose="020B0604020202020204" charset="0"/>
      <p:regular r:id="rId108"/>
    </p:embeddedFont>
    <p:embeddedFont>
      <p:font typeface="Agrandir Narrow" panose="020B0604020202020204" charset="0"/>
      <p:regular r:id="rId109"/>
    </p:embeddedFont>
    <p:embeddedFont>
      <p:font typeface="Agrandir Narrow Bold" panose="020B0604020202020204" charset="0"/>
      <p:regular r:id="rId110"/>
      <p:bold r:id="rId111"/>
    </p:embeddedFont>
    <p:embeddedFont>
      <p:font typeface="Calibri" panose="020F0502020204030204" pitchFamily="34" charset="0"/>
      <p:regular r:id="rId112"/>
      <p:bold r:id="rId113"/>
      <p:italic r:id="rId114"/>
      <p:boldItalic r:id="rId1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209"/>
    <a:srgbClr val="000000"/>
    <a:srgbClr val="00C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87774" autoAdjust="0"/>
  </p:normalViewPr>
  <p:slideViewPr>
    <p:cSldViewPr>
      <p:cViewPr varScale="1">
        <p:scale>
          <a:sx n="43" d="100"/>
          <a:sy n="43" d="100"/>
        </p:scale>
        <p:origin x="93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7.fntdata"/><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8.fntdata"/><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9.fntdata"/><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Como </a:t>
            </a:r>
            <a:r>
              <a:rPr lang="en-US" dirty="0" err="1"/>
              <a:t>sabemos</a:t>
            </a:r>
            <a:r>
              <a:rPr lang="en-US" dirty="0"/>
              <a:t>, </a:t>
            </a:r>
            <a:r>
              <a:rPr lang="en-US" dirty="0" err="1"/>
              <a:t>existen</a:t>
            </a:r>
            <a:r>
              <a:rPr lang="en-US" dirty="0"/>
              <a:t> </a:t>
            </a:r>
            <a:r>
              <a:rPr lang="en-US" dirty="0" err="1"/>
              <a:t>muchos</a:t>
            </a:r>
            <a:r>
              <a:rPr lang="en-US" dirty="0"/>
              <a:t> </a:t>
            </a:r>
            <a:r>
              <a:rPr lang="en-US" dirty="0" err="1"/>
              <a:t>tipos</a:t>
            </a:r>
            <a:r>
              <a:rPr lang="en-US" dirty="0"/>
              <a:t> de </a:t>
            </a:r>
            <a:r>
              <a:rPr lang="en-US" dirty="0" err="1"/>
              <a:t>neuronas</a:t>
            </a:r>
            <a:r>
              <a:rPr lang="en-US" dirty="0"/>
              <a:t>. Una de las </a:t>
            </a:r>
            <a:r>
              <a:rPr lang="en-US" dirty="0" err="1"/>
              <a:t>primeras</a:t>
            </a:r>
            <a:r>
              <a:rPr lang="en-US" dirty="0"/>
              <a:t> personas </a:t>
            </a:r>
            <a:r>
              <a:rPr lang="en-US" dirty="0" err="1"/>
              <a:t>en</a:t>
            </a:r>
            <a:r>
              <a:rPr lang="en-US" dirty="0"/>
              <a:t> </a:t>
            </a:r>
            <a:r>
              <a:rPr lang="en-US" dirty="0" err="1"/>
              <a:t>comenzar</a:t>
            </a:r>
            <a:r>
              <a:rPr lang="en-US" dirty="0"/>
              <a:t> a </a:t>
            </a:r>
            <a:r>
              <a:rPr lang="en-US" dirty="0" err="1"/>
              <a:t>describir</a:t>
            </a:r>
            <a:r>
              <a:rPr lang="en-US" dirty="0"/>
              <a:t> las </a:t>
            </a:r>
            <a:r>
              <a:rPr lang="en-US" dirty="0" err="1"/>
              <a:t>distintas</a:t>
            </a:r>
            <a:r>
              <a:rPr lang="en-US" dirty="0"/>
              <a:t> </a:t>
            </a:r>
            <a:r>
              <a:rPr lang="en-US" dirty="0" err="1"/>
              <a:t>neuronas</a:t>
            </a:r>
            <a:r>
              <a:rPr lang="en-US" dirty="0"/>
              <a:t> que </a:t>
            </a:r>
            <a:r>
              <a:rPr lang="en-US" dirty="0" err="1"/>
              <a:t>tenemos</a:t>
            </a:r>
            <a:r>
              <a:rPr lang="en-US" dirty="0"/>
              <a:t> </a:t>
            </a:r>
            <a:r>
              <a:rPr lang="en-US" dirty="0" err="1"/>
              <a:t>en</a:t>
            </a:r>
            <a:r>
              <a:rPr lang="en-US" dirty="0"/>
              <a:t> </a:t>
            </a:r>
            <a:r>
              <a:rPr lang="en-US" dirty="0" err="1"/>
              <a:t>nuestro</a:t>
            </a:r>
            <a:r>
              <a:rPr lang="en-US" dirty="0"/>
              <a:t> </a:t>
            </a:r>
            <a:r>
              <a:rPr lang="en-US" dirty="0" err="1"/>
              <a:t>sistema</a:t>
            </a:r>
            <a:r>
              <a:rPr lang="en-US" dirty="0"/>
              <a:t> </a:t>
            </a:r>
            <a:r>
              <a:rPr lang="en-US" dirty="0" err="1"/>
              <a:t>nervioso</a:t>
            </a:r>
            <a:r>
              <a:rPr lang="en-US" dirty="0"/>
              <a:t> </a:t>
            </a:r>
            <a:r>
              <a:rPr lang="en-US" dirty="0" err="1"/>
              <a:t>fue</a:t>
            </a:r>
            <a:r>
              <a:rPr lang="en-US" dirty="0"/>
              <a:t> Ramon y </a:t>
            </a:r>
            <a:r>
              <a:rPr lang="en-US" dirty="0" err="1"/>
              <a:t>Cajal</a:t>
            </a:r>
            <a:r>
              <a:rPr lang="en-US" dirty="0"/>
              <a:t>, a </a:t>
            </a:r>
            <a:r>
              <a:rPr lang="en-US" dirty="0" err="1"/>
              <a:t>quien</a:t>
            </a:r>
            <a:r>
              <a:rPr lang="en-US" dirty="0"/>
              <a:t> se lo </a:t>
            </a:r>
            <a:r>
              <a:rPr lang="en-US" dirty="0" err="1"/>
              <a:t>considera</a:t>
            </a:r>
            <a:r>
              <a:rPr lang="en-US" dirty="0"/>
              <a:t> uno de </a:t>
            </a:r>
            <a:r>
              <a:rPr lang="en-US" dirty="0" err="1"/>
              <a:t>los</a:t>
            </a:r>
            <a:r>
              <a:rPr lang="en-US" dirty="0"/>
              <a:t> padres de la </a:t>
            </a:r>
            <a:r>
              <a:rPr lang="en-US" dirty="0" err="1"/>
              <a:t>neurociencia</a:t>
            </a:r>
            <a:r>
              <a:rPr lang="en-US" dirty="0"/>
              <a:t> y </a:t>
            </a:r>
            <a:r>
              <a:rPr lang="en-US" dirty="0" err="1"/>
              <a:t>quien</a:t>
            </a:r>
            <a:r>
              <a:rPr lang="en-US" dirty="0"/>
              <a:t> </a:t>
            </a:r>
            <a:r>
              <a:rPr lang="en-US" dirty="0" err="1"/>
              <a:t>consiguió</a:t>
            </a:r>
            <a:r>
              <a:rPr lang="en-US" dirty="0"/>
              <a:t> un </a:t>
            </a:r>
            <a:r>
              <a:rPr lang="en-US" dirty="0" err="1"/>
              <a:t>premio</a:t>
            </a:r>
            <a:r>
              <a:rPr lang="en-US" dirty="0"/>
              <a:t> Nobel </a:t>
            </a:r>
            <a:r>
              <a:rPr lang="en-US" dirty="0" err="1"/>
              <a:t>en</a:t>
            </a:r>
            <a:r>
              <a:rPr lang="en-US" dirty="0"/>
              <a:t> 1906 </a:t>
            </a:r>
            <a:r>
              <a:rPr lang="en-US" dirty="0" err="1"/>
              <a:t>por</a:t>
            </a:r>
            <a:r>
              <a:rPr lang="en-US" dirty="0"/>
              <a:t> sus </a:t>
            </a:r>
            <a:r>
              <a:rPr lang="en-US" dirty="0" err="1"/>
              <a:t>descubrimientos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s-419" sz="1200" b="0" i="0" u="none" strike="noStrike" kern="1200" dirty="0">
                <a:solidFill>
                  <a:schemeClr val="tx1"/>
                </a:solidFill>
                <a:effectLst/>
                <a:latin typeface="+mn-lt"/>
                <a:ea typeface="+mn-ea"/>
                <a:cs typeface="+mn-cs"/>
              </a:rPr>
              <a:t>Mientras que Ramon y Cajal estudió la morfologìa de las neuronas, otros se centraron en estudiar su actividad eléctrica.</a:t>
            </a:r>
          </a:p>
          <a:p>
            <a:pPr rtl="0"/>
            <a:endParaRPr lang="es-419" sz="1200" b="0" i="0" u="none" strike="noStrike" kern="1200" dirty="0">
              <a:solidFill>
                <a:schemeClr val="tx1"/>
              </a:solidFill>
              <a:effectLst/>
              <a:latin typeface="+mn-lt"/>
              <a:ea typeface="+mn-ea"/>
              <a:cs typeface="+mn-cs"/>
            </a:endParaRPr>
          </a:p>
          <a:p>
            <a:pPr rtl="0"/>
            <a:r>
              <a:rPr lang="es-419" sz="1200" b="0" i="0" u="none" strike="noStrike" kern="1200" dirty="0">
                <a:solidFill>
                  <a:schemeClr val="tx1"/>
                </a:solidFill>
                <a:effectLst/>
                <a:latin typeface="+mn-lt"/>
                <a:ea typeface="+mn-ea"/>
                <a:cs typeface="+mn-cs"/>
              </a:rPr>
              <a:t>En 1875 Richard Caton se le ocurrió colocar un galvanómetro para observar los impulsos eléctricos de las superficies de los cerebros vivos en conejos, monos y/o perros. Así pudo demostrar que señales eléctricas pueden registrarse en la corteza cerebral de estos animales. </a:t>
            </a:r>
            <a:endParaRPr lang="es-419" b="0" dirty="0">
              <a:effectLst/>
            </a:endParaRPr>
          </a:p>
          <a:p>
            <a:pPr rtl="0"/>
            <a:r>
              <a:rPr lang="es-419" b="0" dirty="0">
                <a:effectLst/>
              </a:rPr>
              <a:t/>
            </a:r>
            <a:br>
              <a:rPr lang="es-419" b="0" dirty="0">
                <a:effectLst/>
              </a:rPr>
            </a:br>
            <a:r>
              <a:rPr lang="es-419" sz="1200" b="0" i="0" u="none" strike="noStrike" kern="1200" dirty="0">
                <a:solidFill>
                  <a:schemeClr val="tx1"/>
                </a:solidFill>
                <a:effectLst/>
                <a:latin typeface="+mn-lt"/>
                <a:ea typeface="+mn-ea"/>
                <a:cs typeface="+mn-cs"/>
              </a:rPr>
              <a:t>Esto sentó las bases para que varios años más tarde, Hans Berger registre por primera vez “ondas cerebrales” eléctricas al colocar electrodos en el cuero cabelludo humano. Estas ondas mostraban un comportamiento oscilante variable en el tiempo que difería en forma de un lugar a otro en el cuero cabelludo. Berger hizo la interesante observación de que las ondas cerebrales difieren no sólo entre sujetos sanos y sujetos con ciertas patologías neurológicas, sino que las ondas también dependían del estado mental general del sujeto, por ejemplo, si el sujeto estaba en un estado de atención, relajación o estaba dormido.</a:t>
            </a:r>
            <a:endParaRPr lang="es-419" b="0" dirty="0">
              <a:effectLst/>
            </a:endParaRPr>
          </a:p>
          <a:p>
            <a:r>
              <a:rPr lang="es-419" dirty="0"/>
              <a:t/>
            </a:r>
            <a:br>
              <a:rPr lang="es-419" dirty="0"/>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9950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794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Bueno, </a:t>
            </a:r>
            <a:r>
              <a:rPr lang="en-US" dirty="0" err="1"/>
              <a:t>ahora</a:t>
            </a:r>
            <a:r>
              <a:rPr lang="en-US" dirty="0"/>
              <a:t> que </a:t>
            </a:r>
            <a:r>
              <a:rPr lang="en-US" dirty="0" err="1"/>
              <a:t>entendimos</a:t>
            </a:r>
            <a:r>
              <a:rPr lang="en-US" dirty="0"/>
              <a:t> </a:t>
            </a:r>
            <a:r>
              <a:rPr lang="en-US" dirty="0" err="1"/>
              <a:t>qué</a:t>
            </a:r>
            <a:r>
              <a:rPr lang="en-US" dirty="0"/>
              <a:t> </a:t>
            </a:r>
            <a:r>
              <a:rPr lang="en-US" dirty="0" err="1"/>
              <a:t>es</a:t>
            </a:r>
            <a:r>
              <a:rPr lang="en-US" dirty="0"/>
              <a:t> lo que </a:t>
            </a:r>
            <a:r>
              <a:rPr lang="en-US" dirty="0" err="1"/>
              <a:t>estamos</a:t>
            </a:r>
            <a:r>
              <a:rPr lang="en-US" dirty="0"/>
              <a:t> </a:t>
            </a:r>
            <a:r>
              <a:rPr lang="en-US" dirty="0" err="1"/>
              <a:t>midiendo</a:t>
            </a:r>
            <a:r>
              <a:rPr lang="en-US" dirty="0"/>
              <a:t>. </a:t>
            </a:r>
            <a:r>
              <a:rPr lang="en-US" dirty="0" err="1"/>
              <a:t>Veamos</a:t>
            </a:r>
            <a:r>
              <a:rPr lang="en-US" dirty="0"/>
              <a:t> un </a:t>
            </a:r>
            <a:r>
              <a:rPr lang="en-US" dirty="0" err="1"/>
              <a:t>poco</a:t>
            </a:r>
            <a:r>
              <a:rPr lang="en-US" dirty="0"/>
              <a:t> </a:t>
            </a:r>
            <a:r>
              <a:rPr lang="en-US" dirty="0" err="1"/>
              <a:t>sobre</a:t>
            </a:r>
            <a:r>
              <a:rPr lang="en-US" dirty="0"/>
              <a:t> </a:t>
            </a:r>
            <a:r>
              <a:rPr lang="en-US" dirty="0" err="1"/>
              <a:t>cómo</a:t>
            </a:r>
            <a:r>
              <a:rPr lang="en-US" dirty="0"/>
              <a:t> </a:t>
            </a:r>
            <a:r>
              <a:rPr lang="en-US" dirty="0" err="1"/>
              <a:t>podemos</a:t>
            </a:r>
            <a:r>
              <a:rPr lang="en-US" dirty="0"/>
              <a:t> registrar la </a:t>
            </a:r>
            <a:r>
              <a:rPr lang="en-US" dirty="0" err="1"/>
              <a:t>actividad</a:t>
            </a:r>
            <a:r>
              <a:rPr lang="en-US" dirty="0"/>
              <a:t> </a:t>
            </a:r>
            <a:r>
              <a:rPr lang="en-US" dirty="0" err="1"/>
              <a:t>eléctrica</a:t>
            </a:r>
            <a:r>
              <a:rPr lang="en-US" dirty="0"/>
              <a:t> del </a:t>
            </a:r>
            <a:r>
              <a:rPr lang="en-US" dirty="0" err="1"/>
              <a:t>cerebro</a:t>
            </a:r>
            <a:r>
              <a:rPr lang="en-US" dirty="0"/>
              <a:t> ...</a:t>
            </a:r>
          </a:p>
          <a:p>
            <a:endParaRPr lang="en-US" dirty="0"/>
          </a:p>
          <a:p>
            <a:r>
              <a:rPr lang="en-US" dirty="0"/>
              <a:t>(Lo que se </a:t>
            </a:r>
            <a:r>
              <a:rPr lang="en-US" dirty="0" err="1"/>
              <a:t>visualiza</a:t>
            </a:r>
            <a:r>
              <a:rPr lang="en-US" dirty="0"/>
              <a:t> </a:t>
            </a:r>
            <a:r>
              <a:rPr lang="en-US" dirty="0" err="1"/>
              <a:t>en</a:t>
            </a:r>
            <a:r>
              <a:rPr lang="en-US" dirty="0"/>
              <a:t> el gif de </a:t>
            </a:r>
            <a:r>
              <a:rPr lang="en-US" dirty="0" err="1"/>
              <a:t>esta</a:t>
            </a:r>
            <a:r>
              <a:rPr lang="en-US" dirty="0"/>
              <a:t> </a:t>
            </a:r>
            <a:r>
              <a:rPr lang="en-US" dirty="0" err="1"/>
              <a:t>filmina</a:t>
            </a:r>
            <a:r>
              <a:rPr lang="en-US" dirty="0"/>
              <a:t> </a:t>
            </a:r>
            <a:r>
              <a:rPr lang="en-US" dirty="0" err="1"/>
              <a:t>lejos</a:t>
            </a:r>
            <a:r>
              <a:rPr lang="en-US" dirty="0"/>
              <a:t> </a:t>
            </a:r>
            <a:r>
              <a:rPr lang="en-US" dirty="0" err="1"/>
              <a:t>está</a:t>
            </a:r>
            <a:r>
              <a:rPr lang="en-US" dirty="0"/>
              <a:t> de </a:t>
            </a:r>
            <a:r>
              <a:rPr lang="en-US" dirty="0" err="1"/>
              <a:t>ser</a:t>
            </a:r>
            <a:r>
              <a:rPr lang="en-US" dirty="0"/>
              <a:t> </a:t>
            </a:r>
            <a:r>
              <a:rPr lang="en-US" dirty="0" err="1"/>
              <a:t>algo</a:t>
            </a:r>
            <a:r>
              <a:rPr lang="en-US" dirty="0"/>
              <a:t> </a:t>
            </a:r>
            <a:r>
              <a:rPr lang="en-US" dirty="0" err="1"/>
              <a:t>relacionado</a:t>
            </a:r>
            <a:r>
              <a:rPr lang="en-US" dirty="0"/>
              <a:t> al EEG, solo me </a:t>
            </a:r>
            <a:r>
              <a:rPr lang="en-US" dirty="0" err="1"/>
              <a:t>pareció</a:t>
            </a:r>
            <a:r>
              <a:rPr lang="en-US" dirty="0"/>
              <a:t> </a:t>
            </a:r>
            <a:r>
              <a:rPr lang="en-US" dirty="0" err="1"/>
              <a:t>una</a:t>
            </a:r>
            <a:r>
              <a:rPr lang="en-US" dirty="0"/>
              <a:t> </a:t>
            </a:r>
            <a:r>
              <a:rPr lang="en-US" dirty="0" err="1"/>
              <a:t>imagen</a:t>
            </a:r>
            <a:r>
              <a:rPr lang="en-US" dirty="0"/>
              <a:t> </a:t>
            </a:r>
            <a:r>
              <a:rPr lang="en-US" dirty="0" err="1"/>
              <a:t>muy</a:t>
            </a:r>
            <a:r>
              <a:rPr lang="en-US" dirty="0"/>
              <a:t> </a:t>
            </a:r>
            <a:r>
              <a:rPr lang="en-US" dirty="0" err="1"/>
              <a:t>bonita</a:t>
            </a:r>
            <a:r>
              <a:rPr lang="en-US" dirty="0"/>
              <a:t> de la </a:t>
            </a:r>
            <a:r>
              <a:rPr lang="en-US" dirty="0" err="1"/>
              <a:t>técnica</a:t>
            </a:r>
            <a:r>
              <a:rPr lang="en-US" dirty="0"/>
              <a:t> de diffusion tensor imaging [DTI])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Las </a:t>
            </a:r>
            <a:r>
              <a:rPr lang="en-US" dirty="0" err="1"/>
              <a:t>formas</a:t>
            </a:r>
            <a:r>
              <a:rPr lang="en-US" dirty="0"/>
              <a:t> se </a:t>
            </a:r>
            <a:r>
              <a:rPr lang="en-US" dirty="0" err="1"/>
              <a:t>separan</a:t>
            </a:r>
            <a:r>
              <a:rPr lang="en-US" dirty="0"/>
              <a:t> </a:t>
            </a:r>
            <a:r>
              <a:rPr lang="en-US" dirty="0" err="1"/>
              <a:t>en</a:t>
            </a:r>
            <a:r>
              <a:rPr lang="en-US" dirty="0"/>
              <a:t> dos </a:t>
            </a:r>
            <a:r>
              <a:rPr lang="en-US" dirty="0" err="1"/>
              <a:t>grandes</a:t>
            </a:r>
            <a:r>
              <a:rPr lang="en-US" dirty="0"/>
              <a:t> </a:t>
            </a:r>
            <a:r>
              <a:rPr lang="en-US" dirty="0" err="1"/>
              <a:t>familias</a:t>
            </a:r>
            <a:r>
              <a:rPr lang="en-US" dirty="0"/>
              <a:t>:</a:t>
            </a:r>
          </a:p>
          <a:p>
            <a:endParaRPr lang="en-US" dirty="0"/>
          </a:p>
          <a:p>
            <a:r>
              <a:rPr lang="en-US" dirty="0"/>
              <a:t>TÉCNICA INVASIVAS y TÉCNICAS NO INVASIVAS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técnicas invasivas que involucran alguna forma de cirugía para remover alguna parte del cráneo y aplicar un electrodo (o varios) en la zona a estudiar. Estas técnicas conllevan todos los riesgos relacionados a las cirugías (infecciones, recuperación post-cirugía). Se hace tanto en animales como seres humanos que estén anestesiados o despiertos. Permite el estudio y registro de los potenciales de acción (el output directo de la actividad neuronal) y se realiza con electrodos invasivos (intracraneales)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Un </a:t>
            </a:r>
            <a:r>
              <a:rPr lang="en-US" dirty="0" err="1"/>
              <a:t>microelectrodo</a:t>
            </a:r>
            <a:r>
              <a:rPr lang="en-US" dirty="0"/>
              <a:t> se </a:t>
            </a:r>
            <a:r>
              <a:rPr lang="en-US" dirty="0" err="1"/>
              <a:t>inserta</a:t>
            </a:r>
            <a:r>
              <a:rPr lang="en-US" dirty="0"/>
              <a:t> </a:t>
            </a:r>
            <a:r>
              <a:rPr lang="en-US" dirty="0" err="1"/>
              <a:t>en</a:t>
            </a:r>
            <a:r>
              <a:rPr lang="en-US" dirty="0"/>
              <a:t> </a:t>
            </a:r>
            <a:r>
              <a:rPr lang="en-US" dirty="0" err="1"/>
              <a:t>una</a:t>
            </a:r>
            <a:r>
              <a:rPr lang="en-US" dirty="0"/>
              <a:t> </a:t>
            </a:r>
            <a:r>
              <a:rPr lang="en-US" dirty="0" err="1"/>
              <a:t>micropipeta</a:t>
            </a:r>
            <a:r>
              <a:rPr lang="en-US" dirty="0"/>
              <a:t> de </a:t>
            </a:r>
            <a:r>
              <a:rPr lang="en-US" dirty="0" err="1"/>
              <a:t>vidrio</a:t>
            </a:r>
            <a:r>
              <a:rPr lang="en-US" dirty="0"/>
              <a:t> rellena de </a:t>
            </a:r>
            <a:r>
              <a:rPr lang="en-US" dirty="0" err="1"/>
              <a:t>electrolitos</a:t>
            </a:r>
            <a:r>
              <a:rPr lang="en-US" dirty="0"/>
              <a:t> con </a:t>
            </a:r>
            <a:r>
              <a:rPr lang="en-US" dirty="0" err="1"/>
              <a:t>algún</a:t>
            </a:r>
            <a:r>
              <a:rPr lang="en-US" dirty="0"/>
              <a:t> conductor </a:t>
            </a:r>
            <a:r>
              <a:rPr lang="en-US" dirty="0" err="1"/>
              <a:t>dentro</a:t>
            </a:r>
            <a:r>
              <a:rPr lang="en-US" dirty="0"/>
              <a:t> que </a:t>
            </a:r>
            <a:r>
              <a:rPr lang="en-US" dirty="0" err="1"/>
              <a:t>pueda</a:t>
            </a:r>
            <a:r>
              <a:rPr lang="en-US" dirty="0"/>
              <a:t> </a:t>
            </a:r>
            <a:r>
              <a:rPr lang="en-US" dirty="0" err="1"/>
              <a:t>tener</a:t>
            </a:r>
            <a:r>
              <a:rPr lang="en-US" dirty="0"/>
              <a:t> </a:t>
            </a:r>
            <a:r>
              <a:rPr lang="en-US" dirty="0" err="1"/>
              <a:t>contacto</a:t>
            </a:r>
            <a:r>
              <a:rPr lang="en-US" dirty="0"/>
              <a:t> con </a:t>
            </a:r>
            <a:r>
              <a:rPr lang="en-US" dirty="0" err="1"/>
              <a:t>el</a:t>
            </a:r>
            <a:r>
              <a:rPr lang="en-US" dirty="0"/>
              <a:t> </a:t>
            </a:r>
            <a:r>
              <a:rPr lang="en-US" dirty="0" err="1"/>
              <a:t>tejido</a:t>
            </a:r>
            <a:r>
              <a:rPr lang="en-US" dirty="0"/>
              <a:t> cerebral. </a:t>
            </a:r>
            <a:r>
              <a:rPr lang="en-US" dirty="0" err="1"/>
              <a:t>Están</a:t>
            </a:r>
            <a:r>
              <a:rPr lang="en-US" dirty="0"/>
              <a:t> </a:t>
            </a:r>
            <a:r>
              <a:rPr lang="en-US" dirty="0" err="1"/>
              <a:t>hechos</a:t>
            </a:r>
            <a:r>
              <a:rPr lang="en-US" dirty="0"/>
              <a:t> </a:t>
            </a:r>
            <a:r>
              <a:rPr lang="en-US" dirty="0" err="1"/>
              <a:t>comunmente</a:t>
            </a:r>
            <a:r>
              <a:rPr lang="en-US" dirty="0"/>
              <a:t> de </a:t>
            </a:r>
            <a:r>
              <a:rPr lang="en-US" dirty="0" err="1"/>
              <a:t>tungsteno</a:t>
            </a:r>
            <a:r>
              <a:rPr lang="en-US" dirty="0"/>
              <a:t> o </a:t>
            </a:r>
            <a:r>
              <a:rPr lang="en-US" dirty="0" err="1"/>
              <a:t>aleación</a:t>
            </a:r>
            <a:r>
              <a:rPr lang="en-US" dirty="0"/>
              <a:t> </a:t>
            </a:r>
            <a:r>
              <a:rPr lang="en-US" dirty="0" err="1"/>
              <a:t>iridio-platino</a:t>
            </a:r>
            <a:r>
              <a:rPr lang="en-US" dirty="0"/>
              <a:t> y </a:t>
            </a:r>
            <a:r>
              <a:rPr lang="en-US" dirty="0" err="1"/>
              <a:t>está</a:t>
            </a:r>
            <a:r>
              <a:rPr lang="en-US" dirty="0"/>
              <a:t> </a:t>
            </a:r>
            <a:r>
              <a:rPr lang="en-US" dirty="0" err="1"/>
              <a:t>aislado</a:t>
            </a:r>
            <a:r>
              <a:rPr lang="en-US" dirty="0"/>
              <a:t> </a:t>
            </a:r>
            <a:r>
              <a:rPr lang="en-US" dirty="0" err="1"/>
              <a:t>excepto</a:t>
            </a:r>
            <a:r>
              <a:rPr lang="en-US" dirty="0"/>
              <a:t> la </a:t>
            </a:r>
            <a:r>
              <a:rPr lang="en-US" dirty="0" err="1"/>
              <a:t>punta</a:t>
            </a:r>
            <a:r>
              <a:rPr lang="en-US" dirty="0"/>
              <a:t> que </a:t>
            </a:r>
            <a:r>
              <a:rPr lang="en-US" dirty="0" err="1"/>
              <a:t>queda</a:t>
            </a:r>
            <a:r>
              <a:rPr lang="en-US" dirty="0"/>
              <a:t> </a:t>
            </a:r>
            <a:r>
              <a:rPr lang="en-US" dirty="0" err="1"/>
              <a:t>en</a:t>
            </a:r>
            <a:r>
              <a:rPr lang="en-US" dirty="0"/>
              <a:t> </a:t>
            </a:r>
            <a:r>
              <a:rPr lang="en-US" dirty="0" err="1"/>
              <a:t>contacto</a:t>
            </a:r>
            <a:r>
              <a:rPr lang="en-US" dirty="0"/>
              <a:t> con las </a:t>
            </a:r>
            <a:r>
              <a:rPr lang="en-US" dirty="0" err="1"/>
              <a:t>células</a:t>
            </a:r>
            <a:r>
              <a:rPr lang="en-US" dirty="0"/>
              <a:t> </a:t>
            </a:r>
            <a:r>
              <a:rPr lang="en-US" dirty="0" err="1"/>
              <a:t>en</a:t>
            </a:r>
            <a:r>
              <a:rPr lang="en-US" dirty="0"/>
              <a:t> un </a:t>
            </a:r>
            <a:r>
              <a:rPr lang="en-US" dirty="0" err="1"/>
              <a:t>diámetro</a:t>
            </a:r>
            <a:r>
              <a:rPr lang="en-US" dirty="0"/>
              <a:t> de 1 </a:t>
            </a:r>
            <a:r>
              <a:rPr lang="en-US" dirty="0" err="1"/>
              <a:t>micrómetro</a:t>
            </a:r>
            <a:r>
              <a:rPr lang="en-US" dirty="0"/>
              <a:t> (</a:t>
            </a:r>
            <a:r>
              <a:rPr lang="en-US" dirty="0" err="1"/>
              <a:t>recuerden</a:t>
            </a:r>
            <a:r>
              <a:rPr lang="en-US" dirty="0"/>
              <a:t> que </a:t>
            </a:r>
            <a:r>
              <a:rPr lang="en-US" dirty="0" err="1"/>
              <a:t>una</a:t>
            </a:r>
            <a:r>
              <a:rPr lang="en-US" dirty="0"/>
              <a:t> </a:t>
            </a:r>
            <a:r>
              <a:rPr lang="en-US" dirty="0" err="1"/>
              <a:t>neurona</a:t>
            </a:r>
            <a:r>
              <a:rPr lang="en-US" dirty="0"/>
              <a:t> </a:t>
            </a:r>
            <a:r>
              <a:rPr lang="en-US" dirty="0" err="1"/>
              <a:t>mide</a:t>
            </a:r>
            <a:r>
              <a:rPr lang="en-US" dirty="0"/>
              <a:t> entre 5 a 100 </a:t>
            </a:r>
            <a:r>
              <a:rPr lang="en-US" dirty="0" err="1"/>
              <a:t>micrómetros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microelectrodos se usan comunmente para medir la actividad neuronal tanto intra (canales) como extracelular (potencial de acción) con una técnica muy conocida llamada Patch Clamp, y se miden diferencias de voltaje o de corriente en estos medios. </a:t>
            </a:r>
          </a:p>
          <a:p>
            <a:endParaRPr lang="en-US"/>
          </a:p>
          <a:p>
            <a:r>
              <a:rPr lang="en-US"/>
              <a:t>Lo más comun es aplicar esta técnica de manera in vitro y rara vez se realiza in vivo en animales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arrays de multielectrodos se utilizan para medir en simultáneo un gran número de neuronas. Estos arreglos suelen ser de hasta 10x10 y se pueden aplicar tanto in vitro como in vivo. Son súper importantes para el campo de BCI porque, a diferencia de los microelectrodos unitarios, te permite tener una mejor resolución espacial del registro. La mayor desventaja que tienen es que al implantarse y permanecer un gran tiempo en el tejido cerebral, las células gliales se encargan de generar  tejido cicatrizal envolvente que provoca un aumento de la impedancia del array y baja la calidad del registro.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 estos microelectrodos, se puede hacer lo que comúnmente se conoce como ELECTROCORTICOGRAFÍA. Este tipo de estudio es más común para estudiar convulsiones en pacientes epilépticos. Este tipo de estudio permite registrar fluctuaciones eléctricas causadas por actividad coherente de poblaciones neuronales y la información que brinda está relacionada directamente a las corrientes de entrada recibida en las dendritas de neuronas corticales. En la imagen se ve un ECoG con electrodos de gran tamaño pero existen técnicas de microECoG con microelectrodos justamente.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t>
            </a:r>
            <a:r>
              <a:rPr lang="en-US" dirty="0" err="1"/>
              <a:t>Qué</a:t>
            </a:r>
            <a:r>
              <a:rPr lang="en-US" dirty="0"/>
              <a:t> </a:t>
            </a:r>
            <a:r>
              <a:rPr lang="en-US" dirty="0" err="1"/>
              <a:t>es</a:t>
            </a:r>
            <a:r>
              <a:rPr lang="en-US" dirty="0"/>
              <a:t> </a:t>
            </a:r>
            <a:r>
              <a:rPr lang="en-US" dirty="0" err="1"/>
              <a:t>entonces</a:t>
            </a:r>
            <a:r>
              <a:rPr lang="en-US" dirty="0"/>
              <a:t> el "EEG"? </a:t>
            </a:r>
          </a:p>
          <a:p>
            <a:endParaRPr lang="en-US" dirty="0"/>
          </a:p>
          <a:p>
            <a:r>
              <a:rPr lang="en-US" dirty="0"/>
              <a:t>Bueno, a </a:t>
            </a:r>
            <a:r>
              <a:rPr lang="en-US" dirty="0" err="1"/>
              <a:t>grandes</a:t>
            </a:r>
            <a:r>
              <a:rPr lang="en-US" dirty="0"/>
              <a:t> </a:t>
            </a:r>
            <a:r>
              <a:rPr lang="en-US" dirty="0" err="1"/>
              <a:t>rasgos</a:t>
            </a:r>
            <a:r>
              <a:rPr lang="en-US" dirty="0"/>
              <a:t> </a:t>
            </a:r>
            <a:r>
              <a:rPr lang="en-US" dirty="0" err="1"/>
              <a:t>podemos</a:t>
            </a:r>
            <a:r>
              <a:rPr lang="en-US" dirty="0"/>
              <a:t> </a:t>
            </a:r>
            <a:r>
              <a:rPr lang="en-US" dirty="0" err="1"/>
              <a:t>definirlo</a:t>
            </a:r>
            <a:r>
              <a:rPr lang="en-US" dirty="0"/>
              <a:t> </a:t>
            </a:r>
            <a:r>
              <a:rPr lang="en-US" dirty="0" err="1"/>
              <a:t>como</a:t>
            </a:r>
            <a:r>
              <a:rPr lang="en-US" dirty="0"/>
              <a:t> el </a:t>
            </a:r>
            <a:r>
              <a:rPr lang="en-US" dirty="0" err="1"/>
              <a:t>estudio</a:t>
            </a:r>
            <a:r>
              <a:rPr lang="en-US" dirty="0"/>
              <a:t> de la </a:t>
            </a:r>
            <a:r>
              <a:rPr lang="en-US" dirty="0" err="1"/>
              <a:t>actividad</a:t>
            </a:r>
            <a:r>
              <a:rPr lang="en-US" dirty="0"/>
              <a:t> </a:t>
            </a:r>
            <a:r>
              <a:rPr lang="en-US" dirty="0" err="1"/>
              <a:t>eléctrica</a:t>
            </a:r>
            <a:r>
              <a:rPr lang="en-US" dirty="0"/>
              <a:t> del CEREBRO.</a:t>
            </a:r>
          </a:p>
          <a:p>
            <a:endParaRPr lang="en-US" dirty="0"/>
          </a:p>
          <a:p>
            <a:r>
              <a:rPr lang="en-US" dirty="0" err="1"/>
              <a:t>Entonces</a:t>
            </a:r>
            <a:r>
              <a:rPr lang="en-US" dirty="0"/>
              <a:t> </a:t>
            </a:r>
            <a:r>
              <a:rPr lang="en-US" dirty="0" err="1"/>
              <a:t>hagamos</a:t>
            </a:r>
            <a:r>
              <a:rPr lang="en-US" dirty="0"/>
              <a:t> </a:t>
            </a:r>
            <a:r>
              <a:rPr lang="en-US" dirty="0" err="1"/>
              <a:t>énfasis</a:t>
            </a:r>
            <a:r>
              <a:rPr lang="en-US" dirty="0"/>
              <a:t> </a:t>
            </a:r>
            <a:r>
              <a:rPr lang="en-US" dirty="0" err="1"/>
              <a:t>en</a:t>
            </a:r>
            <a:r>
              <a:rPr lang="en-US" dirty="0"/>
              <a:t> el </a:t>
            </a:r>
            <a:r>
              <a:rPr lang="en-US" dirty="0" err="1"/>
              <a:t>cerebro</a:t>
            </a:r>
            <a:r>
              <a:rPr lang="en-US" dirty="0"/>
              <a:t> para </a:t>
            </a:r>
            <a:r>
              <a:rPr lang="en-US" dirty="0" err="1"/>
              <a:t>entender</a:t>
            </a:r>
            <a:r>
              <a:rPr lang="en-US" dirty="0"/>
              <a:t> un </a:t>
            </a:r>
            <a:r>
              <a:rPr lang="en-US" dirty="0" err="1"/>
              <a:t>poco</a:t>
            </a:r>
            <a:r>
              <a:rPr lang="en-US" dirty="0"/>
              <a:t> </a:t>
            </a:r>
            <a:r>
              <a:rPr lang="en-US" dirty="0" err="1"/>
              <a:t>más</a:t>
            </a:r>
            <a:r>
              <a:rPr lang="en-US" dirty="0"/>
              <a:t> de </a:t>
            </a:r>
            <a:r>
              <a:rPr lang="en-US" dirty="0" err="1"/>
              <a:t>este</a:t>
            </a:r>
            <a:r>
              <a:rPr lang="en-US" dirty="0"/>
              <a:t> </a:t>
            </a:r>
            <a:r>
              <a:rPr lang="en-US" dirty="0" err="1"/>
              <a:t>estudio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por otro lado tenemos a las técnicas no invasivas, que por ende implican un estudio superficial (o por lo menos no tener que penetrar la superficie cerebral para estudiar al cerebro).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Cuando queremos registrar la actividad eléctrica cerebral desde la superficie del cuero cabelludo, se utilizan este tipo de electrodos no invasivos. Se registra entonces la actividad post-sináptica de múltiples neuronas corticales.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Obviamente la técnica más comun es la de EEG que es la que enfatizamos en esta clase.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Otra técnica muy conocido es la magnetoencefalografía que aprovecha a medir los campos magnéticos producidos por por la actividad eléctrica cerebral y la registra con un dispositivo llamado SQUID (superconducting quantum interference device), que suelen ser mucho más caros que los dispositivos para medir EEG.</a:t>
            </a:r>
          </a:p>
          <a:p>
            <a:endParaRPr lang="en-US"/>
          </a:p>
          <a:p>
            <a:r>
              <a:rPr lang="en-US"/>
              <a:t>La corriente que circula por la neurona genera ortogonalmente un campo magnético, por eso en el MEG se sensa únicamente la actividad de miles de neuronas piramidales que justamente se encuentran perpendicular a la corteza. A diferencia del EEG podemos medir la información únicamente en surcos corticales  (no en sus crestas como también permite el EEG).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fMRI es una técnica de imágenes para medir el cambio del flujo sanguíneo (dilatación de vasos sanguíneos) debido a la activación de neuronas, lo cual también se relaciona con el nivel de oxigenación del cerebro estrechamente relacionado a su actividad.</a:t>
            </a:r>
          </a:p>
          <a:p>
            <a:endParaRPr lang="en-US"/>
          </a:p>
          <a:p>
            <a:r>
              <a:rPr lang="en-US"/>
              <a:t>Tiene una muy buena resolución espacial, en comparación con MEG y EEG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Por</a:t>
            </a:r>
            <a:r>
              <a:rPr lang="en-US" dirty="0"/>
              <a:t> </a:t>
            </a:r>
            <a:r>
              <a:rPr lang="en-US" dirty="0" err="1"/>
              <a:t>otro</a:t>
            </a:r>
            <a:r>
              <a:rPr lang="en-US" dirty="0"/>
              <a:t> </a:t>
            </a:r>
            <a:r>
              <a:rPr lang="en-US" dirty="0" err="1"/>
              <a:t>lado</a:t>
            </a:r>
            <a:r>
              <a:rPr lang="en-US" dirty="0"/>
              <a:t>, </a:t>
            </a:r>
            <a:r>
              <a:rPr lang="en-US" dirty="0" err="1"/>
              <a:t>fNRI</a:t>
            </a:r>
            <a:r>
              <a:rPr lang="en-US" dirty="0"/>
              <a:t> </a:t>
            </a:r>
            <a:r>
              <a:rPr lang="en-US" dirty="0" err="1"/>
              <a:t>es</a:t>
            </a:r>
            <a:r>
              <a:rPr lang="en-US" dirty="0"/>
              <a:t> </a:t>
            </a:r>
            <a:r>
              <a:rPr lang="en-US" dirty="0" err="1"/>
              <a:t>una</a:t>
            </a:r>
            <a:r>
              <a:rPr lang="en-US" dirty="0"/>
              <a:t> </a:t>
            </a:r>
            <a:r>
              <a:rPr lang="en-US" dirty="0" err="1"/>
              <a:t>técnica</a:t>
            </a:r>
            <a:r>
              <a:rPr lang="en-US" dirty="0"/>
              <a:t> </a:t>
            </a:r>
            <a:r>
              <a:rPr lang="en-US" dirty="0" err="1"/>
              <a:t>óptica</a:t>
            </a:r>
            <a:r>
              <a:rPr lang="en-US" dirty="0"/>
              <a:t> para </a:t>
            </a:r>
            <a:r>
              <a:rPr lang="en-US" dirty="0" err="1"/>
              <a:t>medir</a:t>
            </a:r>
            <a:r>
              <a:rPr lang="en-US" dirty="0"/>
              <a:t> </a:t>
            </a:r>
            <a:r>
              <a:rPr lang="en-US" dirty="0" err="1"/>
              <a:t>los</a:t>
            </a:r>
            <a:r>
              <a:rPr lang="en-US" dirty="0"/>
              <a:t> </a:t>
            </a:r>
            <a:r>
              <a:rPr lang="en-US" dirty="0" err="1"/>
              <a:t>cambios</a:t>
            </a:r>
            <a:r>
              <a:rPr lang="en-US" dirty="0"/>
              <a:t> de </a:t>
            </a:r>
            <a:r>
              <a:rPr lang="en-US" dirty="0" err="1"/>
              <a:t>oxigenación</a:t>
            </a:r>
            <a:r>
              <a:rPr lang="en-US" dirty="0"/>
              <a:t> </a:t>
            </a:r>
            <a:r>
              <a:rPr lang="en-US" dirty="0" err="1"/>
              <a:t>directa</a:t>
            </a:r>
            <a:r>
              <a:rPr lang="en-US" dirty="0"/>
              <a:t> </a:t>
            </a:r>
            <a:r>
              <a:rPr lang="en-US" dirty="0" err="1"/>
              <a:t>en</a:t>
            </a:r>
            <a:r>
              <a:rPr lang="en-US" dirty="0"/>
              <a:t> el </a:t>
            </a:r>
            <a:r>
              <a:rPr lang="en-US" dirty="0" err="1"/>
              <a:t>cerebro</a:t>
            </a:r>
            <a:r>
              <a:rPr lang="en-US" dirty="0"/>
              <a:t> a </a:t>
            </a:r>
            <a:r>
              <a:rPr lang="en-US" dirty="0" err="1"/>
              <a:t>través</a:t>
            </a:r>
            <a:r>
              <a:rPr lang="en-US" dirty="0"/>
              <a:t> de la </a:t>
            </a:r>
            <a:r>
              <a:rPr lang="en-US" dirty="0" err="1"/>
              <a:t>absorción</a:t>
            </a:r>
            <a:r>
              <a:rPr lang="en-US" dirty="0"/>
              <a:t> de luz </a:t>
            </a:r>
            <a:r>
              <a:rPr lang="en-US" dirty="0" err="1"/>
              <a:t>cercana</a:t>
            </a:r>
            <a:r>
              <a:rPr lang="en-US" dirty="0"/>
              <a:t> al </a:t>
            </a:r>
            <a:r>
              <a:rPr lang="en-US" dirty="0" err="1"/>
              <a:t>espectro</a:t>
            </a:r>
            <a:r>
              <a:rPr lang="en-US" dirty="0"/>
              <a:t> </a:t>
            </a:r>
            <a:r>
              <a:rPr lang="en-US" dirty="0" err="1"/>
              <a:t>infrarrojo</a:t>
            </a:r>
            <a:r>
              <a:rPr lang="en-US" dirty="0"/>
              <a:t> (que </a:t>
            </a:r>
            <a:r>
              <a:rPr lang="en-US" dirty="0" err="1"/>
              <a:t>es</a:t>
            </a:r>
            <a:r>
              <a:rPr lang="en-US" dirty="0"/>
              <a:t> </a:t>
            </a:r>
            <a:r>
              <a:rPr lang="en-US" dirty="0" err="1"/>
              <a:t>absorbida</a:t>
            </a:r>
            <a:r>
              <a:rPr lang="en-US" dirty="0"/>
              <a:t> </a:t>
            </a:r>
            <a:r>
              <a:rPr lang="en-US" dirty="0" err="1"/>
              <a:t>directamente</a:t>
            </a:r>
            <a:r>
              <a:rPr lang="en-US" dirty="0"/>
              <a:t> </a:t>
            </a:r>
            <a:r>
              <a:rPr lang="en-US" dirty="0" err="1"/>
              <a:t>por</a:t>
            </a:r>
            <a:r>
              <a:rPr lang="en-US" dirty="0"/>
              <a:t> la </a:t>
            </a:r>
            <a:r>
              <a:rPr lang="en-US" dirty="0" err="1"/>
              <a:t>hemoglobina</a:t>
            </a:r>
            <a:r>
              <a:rPr lang="en-US" dirty="0"/>
              <a:t> de la </a:t>
            </a:r>
            <a:r>
              <a:rPr lang="en-US" dirty="0" err="1"/>
              <a:t>sangre</a:t>
            </a:r>
            <a:r>
              <a:rPr lang="en-US" dirty="0"/>
              <a:t>, </a:t>
            </a:r>
            <a:r>
              <a:rPr lang="en-US" dirty="0" err="1"/>
              <a:t>por</a:t>
            </a:r>
            <a:r>
              <a:rPr lang="en-US" dirty="0"/>
              <a:t> </a:t>
            </a:r>
            <a:r>
              <a:rPr lang="en-US" dirty="0" err="1"/>
              <a:t>ende</a:t>
            </a:r>
            <a:r>
              <a:rPr lang="en-US" dirty="0"/>
              <a:t> </a:t>
            </a:r>
            <a:r>
              <a:rPr lang="en-US" dirty="0" err="1"/>
              <a:t>está</a:t>
            </a:r>
            <a:r>
              <a:rPr lang="en-US" dirty="0"/>
              <a:t> </a:t>
            </a:r>
            <a:r>
              <a:rPr lang="en-US" dirty="0" err="1"/>
              <a:t>estrechamente</a:t>
            </a:r>
            <a:r>
              <a:rPr lang="en-US" dirty="0"/>
              <a:t> </a:t>
            </a:r>
            <a:r>
              <a:rPr lang="en-US" dirty="0" err="1"/>
              <a:t>relacionada</a:t>
            </a:r>
            <a:r>
              <a:rPr lang="en-US" dirty="0"/>
              <a:t> al </a:t>
            </a:r>
            <a:r>
              <a:rPr lang="en-US" dirty="0" err="1"/>
              <a:t>nivel</a:t>
            </a:r>
            <a:r>
              <a:rPr lang="en-US" dirty="0"/>
              <a:t> de </a:t>
            </a:r>
            <a:r>
              <a:rPr lang="en-US" dirty="0" err="1"/>
              <a:t>oxigenación</a:t>
            </a:r>
            <a:r>
              <a:rPr lang="en-US" dirty="0"/>
              <a:t> de </a:t>
            </a:r>
            <a:r>
              <a:rPr lang="en-US" dirty="0" err="1"/>
              <a:t>una</a:t>
            </a:r>
            <a:r>
              <a:rPr lang="en-US" dirty="0"/>
              <a:t> zona del </a:t>
            </a:r>
            <a:r>
              <a:rPr lang="en-US" dirty="0" err="1"/>
              <a:t>cerebro</a:t>
            </a:r>
            <a:r>
              <a:rPr lang="en-US" dirty="0"/>
              <a:t>, </a:t>
            </a:r>
            <a:r>
              <a:rPr lang="en-US" dirty="0" err="1"/>
              <a:t>por</a:t>
            </a:r>
            <a:r>
              <a:rPr lang="en-US" dirty="0"/>
              <a:t> </a:t>
            </a:r>
            <a:r>
              <a:rPr lang="en-US" dirty="0" err="1"/>
              <a:t>ende</a:t>
            </a:r>
            <a:r>
              <a:rPr lang="en-US" dirty="0"/>
              <a:t> a la </a:t>
            </a:r>
            <a:r>
              <a:rPr lang="en-US" dirty="0" err="1"/>
              <a:t>actividad</a:t>
            </a:r>
            <a:r>
              <a:rPr lang="en-US" dirty="0"/>
              <a:t> que hay </a:t>
            </a:r>
            <a:r>
              <a:rPr lang="en-US" dirty="0" err="1"/>
              <a:t>en</a:t>
            </a:r>
            <a:r>
              <a:rPr lang="en-US" dirty="0"/>
              <a:t> </a:t>
            </a:r>
            <a:r>
              <a:rPr lang="en-US" dirty="0" err="1"/>
              <a:t>esa</a:t>
            </a:r>
            <a:r>
              <a:rPr lang="en-US" dirty="0"/>
              <a:t> zona). </a:t>
            </a:r>
            <a:r>
              <a:rPr lang="en-US" dirty="0" err="1"/>
              <a:t>Es</a:t>
            </a:r>
            <a:r>
              <a:rPr lang="en-US" dirty="0"/>
              <a:t> </a:t>
            </a:r>
            <a:r>
              <a:rPr lang="en-US" dirty="0" err="1"/>
              <a:t>menos</a:t>
            </a:r>
            <a:r>
              <a:rPr lang="en-US" dirty="0"/>
              <a:t> </a:t>
            </a:r>
            <a:r>
              <a:rPr lang="en-US" dirty="0" err="1"/>
              <a:t>incómoda</a:t>
            </a:r>
            <a:r>
              <a:rPr lang="en-US" dirty="0"/>
              <a:t> para </a:t>
            </a:r>
            <a:r>
              <a:rPr lang="en-US" dirty="0" err="1"/>
              <a:t>los</a:t>
            </a:r>
            <a:r>
              <a:rPr lang="en-US" dirty="0"/>
              <a:t> </a:t>
            </a:r>
            <a:r>
              <a:rPr lang="en-US" dirty="0" err="1"/>
              <a:t>pacientes</a:t>
            </a:r>
            <a:r>
              <a:rPr lang="en-US" dirty="0"/>
              <a:t> que fMRI </a:t>
            </a:r>
            <a:r>
              <a:rPr lang="en-US" dirty="0" err="1"/>
              <a:t>pero</a:t>
            </a:r>
            <a:r>
              <a:rPr lang="en-US" dirty="0"/>
              <a:t> </a:t>
            </a:r>
            <a:r>
              <a:rPr lang="en-US" dirty="0" err="1"/>
              <a:t>tiene</a:t>
            </a:r>
            <a:r>
              <a:rPr lang="en-US" dirty="0"/>
              <a:t> </a:t>
            </a:r>
            <a:r>
              <a:rPr lang="en-US" dirty="0" err="1"/>
              <a:t>menor</a:t>
            </a:r>
            <a:r>
              <a:rPr lang="en-US" dirty="0"/>
              <a:t> </a:t>
            </a:r>
            <a:r>
              <a:rPr lang="en-US" dirty="0" err="1"/>
              <a:t>resolución</a:t>
            </a:r>
            <a:r>
              <a:rPr lang="en-US" dirty="0"/>
              <a:t> </a:t>
            </a:r>
            <a:r>
              <a:rPr lang="en-US" dirty="0" err="1"/>
              <a:t>espacial</a:t>
            </a:r>
            <a:r>
              <a:rPr lang="en-US" dirty="0"/>
              <a:t> y </a:t>
            </a:r>
            <a:r>
              <a:rPr lang="en-US" dirty="0" err="1"/>
              <a:t>es</a:t>
            </a:r>
            <a:r>
              <a:rPr lang="en-US" dirty="0"/>
              <a:t> </a:t>
            </a:r>
            <a:r>
              <a:rPr lang="en-US" dirty="0" err="1"/>
              <a:t>más</a:t>
            </a:r>
            <a:r>
              <a:rPr lang="en-US" dirty="0"/>
              <a:t> </a:t>
            </a:r>
            <a:r>
              <a:rPr lang="en-US" dirty="0" err="1"/>
              <a:t>propensa</a:t>
            </a:r>
            <a:r>
              <a:rPr lang="en-US" dirty="0"/>
              <a:t> al </a:t>
            </a:r>
            <a:r>
              <a:rPr lang="en-US" dirty="0" err="1"/>
              <a:t>ruido</a:t>
            </a:r>
            <a:r>
              <a:rPr lang="en-US" dirty="0"/>
              <a:t>. </a:t>
            </a:r>
            <a:r>
              <a:rPr lang="en-US" dirty="0" err="1"/>
              <a:t>Es</a:t>
            </a:r>
            <a:r>
              <a:rPr lang="en-US" dirty="0"/>
              <a:t> similar al EEG, </a:t>
            </a:r>
            <a:r>
              <a:rPr lang="en-US" dirty="0" err="1"/>
              <a:t>ya</a:t>
            </a:r>
            <a:r>
              <a:rPr lang="en-US" dirty="0"/>
              <a:t> que se </a:t>
            </a:r>
            <a:r>
              <a:rPr lang="en-US" dirty="0" err="1"/>
              <a:t>ponen</a:t>
            </a:r>
            <a:r>
              <a:rPr lang="en-US" dirty="0"/>
              <a:t> </a:t>
            </a:r>
            <a:r>
              <a:rPr lang="en-US" dirty="0" err="1"/>
              <a:t>estos</a:t>
            </a:r>
            <a:r>
              <a:rPr lang="en-US" dirty="0"/>
              <a:t> </a:t>
            </a:r>
            <a:r>
              <a:rPr lang="en-US" dirty="0" err="1"/>
              <a:t>optodos</a:t>
            </a:r>
            <a:r>
              <a:rPr lang="en-US" dirty="0"/>
              <a:t> (</a:t>
            </a:r>
            <a:r>
              <a:rPr lang="en-US" dirty="0" err="1"/>
              <a:t>electrodos</a:t>
            </a:r>
            <a:r>
              <a:rPr lang="en-US" dirty="0"/>
              <a:t> </a:t>
            </a:r>
            <a:r>
              <a:rPr lang="en-US" dirty="0" err="1"/>
              <a:t>ópticos</a:t>
            </a:r>
            <a:r>
              <a:rPr lang="en-US" dirty="0"/>
              <a:t>, </a:t>
            </a:r>
            <a:r>
              <a:rPr lang="en-US" dirty="0" err="1"/>
              <a:t>por</a:t>
            </a:r>
            <a:r>
              <a:rPr lang="en-US" dirty="0"/>
              <a:t> </a:t>
            </a:r>
            <a:r>
              <a:rPr lang="en-US" dirty="0" err="1"/>
              <a:t>ende</a:t>
            </a:r>
            <a:r>
              <a:rPr lang="en-US" dirty="0"/>
              <a:t> </a:t>
            </a:r>
            <a:r>
              <a:rPr lang="en-US" dirty="0" err="1"/>
              <a:t>emiten</a:t>
            </a:r>
            <a:r>
              <a:rPr lang="en-US" dirty="0"/>
              <a:t> y </a:t>
            </a:r>
            <a:r>
              <a:rPr lang="en-US" dirty="0" err="1"/>
              <a:t>detectan</a:t>
            </a:r>
            <a:r>
              <a:rPr lang="en-US" dirty="0"/>
              <a:t>) para </a:t>
            </a:r>
            <a:r>
              <a:rPr lang="en-US" dirty="0" err="1"/>
              <a:t>medir</a:t>
            </a:r>
            <a:r>
              <a:rPr lang="en-US" dirty="0"/>
              <a:t> la </a:t>
            </a:r>
            <a:r>
              <a:rPr lang="en-US" dirty="0" err="1"/>
              <a:t>actividad</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Por</a:t>
            </a:r>
            <a:r>
              <a:rPr lang="en-US" dirty="0"/>
              <a:t> </a:t>
            </a:r>
            <a:r>
              <a:rPr lang="en-US" dirty="0" err="1"/>
              <a:t>su</a:t>
            </a:r>
            <a:r>
              <a:rPr lang="en-US" dirty="0"/>
              <a:t> parte, la </a:t>
            </a:r>
            <a:r>
              <a:rPr lang="en-US" dirty="0" err="1"/>
              <a:t>tomografía</a:t>
            </a:r>
            <a:r>
              <a:rPr lang="en-US" dirty="0"/>
              <a:t> </a:t>
            </a:r>
            <a:r>
              <a:rPr lang="en-US" dirty="0" err="1"/>
              <a:t>por</a:t>
            </a:r>
            <a:r>
              <a:rPr lang="en-US" dirty="0"/>
              <a:t> </a:t>
            </a:r>
            <a:r>
              <a:rPr lang="en-US" dirty="0" err="1"/>
              <a:t>emisión</a:t>
            </a:r>
            <a:r>
              <a:rPr lang="en-US" dirty="0"/>
              <a:t> de </a:t>
            </a:r>
            <a:r>
              <a:rPr lang="en-US" dirty="0" err="1"/>
              <a:t>positrones</a:t>
            </a:r>
            <a:r>
              <a:rPr lang="en-US" dirty="0"/>
              <a:t> lo que </a:t>
            </a:r>
            <a:r>
              <a:rPr lang="en-US" dirty="0" err="1"/>
              <a:t>utiliza</a:t>
            </a:r>
            <a:r>
              <a:rPr lang="en-US" dirty="0"/>
              <a:t> </a:t>
            </a:r>
            <a:r>
              <a:rPr lang="en-US" dirty="0" err="1"/>
              <a:t>es</a:t>
            </a:r>
            <a:r>
              <a:rPr lang="en-US" dirty="0"/>
              <a:t> </a:t>
            </a:r>
            <a:r>
              <a:rPr lang="en-US" dirty="0" err="1"/>
              <a:t>detectar</a:t>
            </a:r>
            <a:r>
              <a:rPr lang="en-US" dirty="0"/>
              <a:t> la </a:t>
            </a:r>
            <a:r>
              <a:rPr lang="en-US" dirty="0" err="1"/>
              <a:t>actividad</a:t>
            </a:r>
            <a:r>
              <a:rPr lang="en-US" dirty="0"/>
              <a:t> </a:t>
            </a:r>
            <a:r>
              <a:rPr lang="en-US" dirty="0" err="1"/>
              <a:t>metabólica</a:t>
            </a:r>
            <a:r>
              <a:rPr lang="en-US" dirty="0"/>
              <a:t> del </a:t>
            </a:r>
            <a:r>
              <a:rPr lang="en-US" dirty="0" err="1"/>
              <a:t>cerebro</a:t>
            </a:r>
            <a:r>
              <a:rPr lang="en-US" dirty="0"/>
              <a:t> y </a:t>
            </a:r>
            <a:r>
              <a:rPr lang="en-US" dirty="0" err="1"/>
              <a:t>así</a:t>
            </a:r>
            <a:r>
              <a:rPr lang="en-US" dirty="0"/>
              <a:t> </a:t>
            </a:r>
            <a:r>
              <a:rPr lang="en-US" dirty="0" err="1"/>
              <a:t>asociarla</a:t>
            </a:r>
            <a:r>
              <a:rPr lang="en-US" dirty="0"/>
              <a:t> </a:t>
            </a:r>
            <a:r>
              <a:rPr lang="en-US" dirty="0" err="1"/>
              <a:t>indirectamente</a:t>
            </a:r>
            <a:r>
              <a:rPr lang="en-US" dirty="0"/>
              <a:t> a la </a:t>
            </a:r>
            <a:r>
              <a:rPr lang="en-US" dirty="0" err="1"/>
              <a:t>actividad</a:t>
            </a:r>
            <a:r>
              <a:rPr lang="en-US" dirty="0"/>
              <a:t> cerebral. Se </a:t>
            </a:r>
            <a:r>
              <a:rPr lang="en-US" dirty="0" err="1"/>
              <a:t>inyecta</a:t>
            </a:r>
            <a:r>
              <a:rPr lang="en-US" dirty="0"/>
              <a:t> </a:t>
            </a:r>
            <a:r>
              <a:rPr lang="en-US" dirty="0" err="1"/>
              <a:t>en</a:t>
            </a:r>
            <a:r>
              <a:rPr lang="en-US" dirty="0"/>
              <a:t> el </a:t>
            </a:r>
            <a:r>
              <a:rPr lang="en-US" dirty="0" err="1"/>
              <a:t>paciente</a:t>
            </a:r>
            <a:r>
              <a:rPr lang="en-US" dirty="0"/>
              <a:t>  </a:t>
            </a:r>
            <a:r>
              <a:rPr lang="en-US" dirty="0" err="1"/>
              <a:t>sustancias</a:t>
            </a:r>
            <a:r>
              <a:rPr lang="en-US" dirty="0"/>
              <a:t> </a:t>
            </a:r>
            <a:r>
              <a:rPr lang="en-US" dirty="0" err="1"/>
              <a:t>químicas</a:t>
            </a:r>
            <a:r>
              <a:rPr lang="en-US" dirty="0"/>
              <a:t> que </a:t>
            </a:r>
            <a:r>
              <a:rPr lang="en-US" dirty="0" err="1"/>
              <a:t>emiten</a:t>
            </a:r>
            <a:r>
              <a:rPr lang="en-US" dirty="0"/>
              <a:t> </a:t>
            </a:r>
            <a:r>
              <a:rPr lang="en-US" dirty="0" err="1"/>
              <a:t>radioactividad</a:t>
            </a:r>
            <a:r>
              <a:rPr lang="en-US" dirty="0"/>
              <a:t> </a:t>
            </a:r>
            <a:r>
              <a:rPr lang="en-US" dirty="0" err="1"/>
              <a:t>cuando</a:t>
            </a:r>
            <a:r>
              <a:rPr lang="en-US" dirty="0"/>
              <a:t> hay </a:t>
            </a:r>
            <a:r>
              <a:rPr lang="en-US" dirty="0" err="1"/>
              <a:t>actividad</a:t>
            </a:r>
            <a:r>
              <a:rPr lang="en-US" dirty="0"/>
              <a:t> </a:t>
            </a:r>
            <a:r>
              <a:rPr lang="en-US" dirty="0" err="1"/>
              <a:t>metabólica</a:t>
            </a:r>
            <a:r>
              <a:rPr lang="en-US" dirty="0"/>
              <a:t> (labeled forms of glucose). </a:t>
            </a:r>
            <a:r>
              <a:rPr lang="en-US" dirty="0" err="1"/>
              <a:t>Estas</a:t>
            </a:r>
            <a:r>
              <a:rPr lang="en-US" dirty="0"/>
              <a:t> </a:t>
            </a:r>
            <a:r>
              <a:rPr lang="en-US" dirty="0" err="1"/>
              <a:t>sustancias</a:t>
            </a:r>
            <a:r>
              <a:rPr lang="en-US" dirty="0"/>
              <a:t> se </a:t>
            </a:r>
            <a:r>
              <a:rPr lang="en-US" dirty="0" err="1"/>
              <a:t>llaman</a:t>
            </a:r>
            <a:r>
              <a:rPr lang="en-US" dirty="0"/>
              <a:t> </a:t>
            </a:r>
            <a:r>
              <a:rPr lang="en-US" dirty="0" err="1"/>
              <a:t>radiotrazadores</a:t>
            </a:r>
            <a:r>
              <a:rPr lang="en-US" dirty="0"/>
              <a:t>.</a:t>
            </a:r>
          </a:p>
          <a:p>
            <a:endParaRPr lang="en-US" dirty="0"/>
          </a:p>
          <a:p>
            <a:r>
              <a:rPr lang="en-US" dirty="0"/>
              <a:t>Lo que </a:t>
            </a:r>
            <a:r>
              <a:rPr lang="en-US" dirty="0" err="1"/>
              <a:t>permite</a:t>
            </a:r>
            <a:r>
              <a:rPr lang="en-US" dirty="0"/>
              <a:t> </a:t>
            </a:r>
            <a:r>
              <a:rPr lang="en-US" dirty="0" err="1"/>
              <a:t>esta</a:t>
            </a:r>
            <a:r>
              <a:rPr lang="en-US" dirty="0"/>
              <a:t> </a:t>
            </a:r>
            <a:r>
              <a:rPr lang="en-US" dirty="0" err="1"/>
              <a:t>técnica</a:t>
            </a:r>
            <a:r>
              <a:rPr lang="en-US" dirty="0"/>
              <a:t> </a:t>
            </a:r>
            <a:r>
              <a:rPr lang="en-US" dirty="0" err="1"/>
              <a:t>es</a:t>
            </a:r>
            <a:r>
              <a:rPr lang="en-US" dirty="0"/>
              <a:t> </a:t>
            </a:r>
            <a:r>
              <a:rPr lang="en-US" dirty="0" err="1"/>
              <a:t>tener</a:t>
            </a:r>
            <a:r>
              <a:rPr lang="en-US" dirty="0"/>
              <a:t> </a:t>
            </a:r>
            <a:r>
              <a:rPr lang="en-US" dirty="0" err="1"/>
              <a:t>información</a:t>
            </a:r>
            <a:r>
              <a:rPr lang="en-US" dirty="0"/>
              <a:t> </a:t>
            </a:r>
            <a:r>
              <a:rPr lang="en-US" dirty="0" err="1"/>
              <a:t>en</a:t>
            </a:r>
            <a:r>
              <a:rPr lang="en-US" dirty="0"/>
              <a:t> 2 y 3 </a:t>
            </a:r>
            <a:r>
              <a:rPr lang="en-US" dirty="0" err="1"/>
              <a:t>dimensiones</a:t>
            </a:r>
            <a:r>
              <a:rPr lang="en-US" dirty="0"/>
              <a:t>. Su </a:t>
            </a:r>
            <a:r>
              <a:rPr lang="en-US" dirty="0" err="1"/>
              <a:t>resolución</a:t>
            </a:r>
            <a:r>
              <a:rPr lang="en-US" dirty="0"/>
              <a:t> </a:t>
            </a:r>
            <a:r>
              <a:rPr lang="en-US" dirty="0" err="1"/>
              <a:t>es</a:t>
            </a:r>
            <a:r>
              <a:rPr lang="en-US" dirty="0"/>
              <a:t> comparable a la de fMRI </a:t>
            </a:r>
            <a:r>
              <a:rPr lang="en-US" dirty="0" err="1"/>
              <a:t>pero</a:t>
            </a:r>
            <a:r>
              <a:rPr lang="en-US" dirty="0"/>
              <a:t> </a:t>
            </a:r>
            <a:r>
              <a:rPr lang="en-US" dirty="0" err="1"/>
              <a:t>su</a:t>
            </a:r>
            <a:r>
              <a:rPr lang="en-US" dirty="0"/>
              <a:t> principal </a:t>
            </a:r>
            <a:r>
              <a:rPr lang="en-US" dirty="0" err="1"/>
              <a:t>desventaja</a:t>
            </a:r>
            <a:r>
              <a:rPr lang="en-US" dirty="0"/>
              <a:t> </a:t>
            </a:r>
            <a:r>
              <a:rPr lang="en-US" dirty="0" err="1"/>
              <a:t>es</a:t>
            </a:r>
            <a:r>
              <a:rPr lang="en-US" dirty="0"/>
              <a:t> la </a:t>
            </a:r>
            <a:r>
              <a:rPr lang="en-US" dirty="0" err="1"/>
              <a:t>resolución</a:t>
            </a:r>
            <a:r>
              <a:rPr lang="en-US" dirty="0"/>
              <a:t> temporal del </a:t>
            </a:r>
            <a:r>
              <a:rPr lang="en-US" dirty="0" err="1"/>
              <a:t>estudio</a:t>
            </a:r>
            <a:r>
              <a:rPr lang="en-US" dirty="0"/>
              <a:t> (</a:t>
            </a:r>
            <a:r>
              <a:rPr lang="en-US" dirty="0" err="1"/>
              <a:t>tarda</a:t>
            </a:r>
            <a:r>
              <a:rPr lang="en-US" dirty="0"/>
              <a:t> </a:t>
            </a:r>
            <a:r>
              <a:rPr lang="en-US" dirty="0" err="1"/>
              <a:t>por</a:t>
            </a:r>
            <a:r>
              <a:rPr lang="en-US" dirty="0"/>
              <a:t> lo </a:t>
            </a:r>
            <a:r>
              <a:rPr lang="en-US" dirty="0" err="1"/>
              <a:t>menos</a:t>
            </a:r>
            <a:r>
              <a:rPr lang="en-US" dirty="0"/>
              <a:t> </a:t>
            </a:r>
            <a:r>
              <a:rPr lang="en-US" dirty="0" err="1"/>
              <a:t>decenas</a:t>
            </a:r>
            <a:r>
              <a:rPr lang="en-US" dirty="0"/>
              <a:t> de </a:t>
            </a:r>
            <a:r>
              <a:rPr lang="en-US" dirty="0" err="1"/>
              <a:t>segundos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Acá les traigo un ejemplo de qué es lo que se ve en las 3 técnicas de imágenes que les mencioné.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Obviamente la técnica más comun es la de EEG que es la que enfatizamos en esta clase.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69957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dirty="0"/>
              <a:t>La idea es “escuchar” qué tiene para decir el cerebro, registrar de alguna manera lo que está pasando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1026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El </a:t>
            </a:r>
            <a:r>
              <a:rPr lang="en-US" dirty="0" err="1"/>
              <a:t>cerebro</a:t>
            </a:r>
            <a:r>
              <a:rPr lang="en-US" dirty="0"/>
              <a:t>, </a:t>
            </a:r>
            <a:r>
              <a:rPr lang="en-US" dirty="0" err="1"/>
              <a:t>como</a:t>
            </a:r>
            <a:r>
              <a:rPr lang="en-US" dirty="0"/>
              <a:t> </a:t>
            </a:r>
            <a:r>
              <a:rPr lang="en-US" dirty="0" err="1"/>
              <a:t>sabemos</a:t>
            </a:r>
            <a:r>
              <a:rPr lang="en-US" dirty="0"/>
              <a:t>, </a:t>
            </a:r>
            <a:r>
              <a:rPr lang="en-US" dirty="0" err="1"/>
              <a:t>es</a:t>
            </a:r>
            <a:r>
              <a:rPr lang="en-US" dirty="0"/>
              <a:t> </a:t>
            </a:r>
            <a:r>
              <a:rPr lang="en-US" dirty="0" err="1"/>
              <a:t>uno</a:t>
            </a:r>
            <a:r>
              <a:rPr lang="en-US" dirty="0"/>
              <a:t> de </a:t>
            </a:r>
            <a:r>
              <a:rPr lang="en-US" dirty="0" err="1"/>
              <a:t>los</a:t>
            </a:r>
            <a:r>
              <a:rPr lang="en-US" dirty="0"/>
              <a:t> </a:t>
            </a:r>
            <a:r>
              <a:rPr lang="en-US" dirty="0" err="1"/>
              <a:t>órganos</a:t>
            </a:r>
            <a:r>
              <a:rPr lang="en-US" dirty="0"/>
              <a:t> </a:t>
            </a:r>
            <a:r>
              <a:rPr lang="en-US" dirty="0" err="1"/>
              <a:t>más</a:t>
            </a:r>
            <a:r>
              <a:rPr lang="en-US" dirty="0"/>
              <a:t> </a:t>
            </a:r>
            <a:r>
              <a:rPr lang="en-US" dirty="0" err="1"/>
              <a:t>complejos</a:t>
            </a:r>
            <a:r>
              <a:rPr lang="en-US" dirty="0"/>
              <a:t> que </a:t>
            </a:r>
            <a:r>
              <a:rPr lang="en-US" dirty="0" err="1"/>
              <a:t>tenemos</a:t>
            </a:r>
            <a:r>
              <a:rPr lang="en-US" dirty="0"/>
              <a:t> </a:t>
            </a:r>
            <a:r>
              <a:rPr lang="en-US" dirty="0" err="1"/>
              <a:t>los</a:t>
            </a:r>
            <a:r>
              <a:rPr lang="en-US" dirty="0"/>
              <a:t> </a:t>
            </a:r>
            <a:r>
              <a:rPr lang="en-US" dirty="0" err="1"/>
              <a:t>seres</a:t>
            </a:r>
            <a:r>
              <a:rPr lang="en-US" dirty="0"/>
              <a:t> </a:t>
            </a:r>
            <a:r>
              <a:rPr lang="en-US" dirty="0" err="1"/>
              <a:t>humanos</a:t>
            </a:r>
            <a:r>
              <a:rPr lang="en-US" dirty="0"/>
              <a:t> (y </a:t>
            </a:r>
            <a:r>
              <a:rPr lang="en-US" dirty="0" err="1"/>
              <a:t>muchos</a:t>
            </a:r>
            <a:r>
              <a:rPr lang="en-US" dirty="0"/>
              <a:t> </a:t>
            </a:r>
            <a:r>
              <a:rPr lang="en-US" dirty="0" err="1"/>
              <a:t>otros</a:t>
            </a:r>
            <a:r>
              <a:rPr lang="en-US" dirty="0"/>
              <a:t> </a:t>
            </a:r>
            <a:r>
              <a:rPr lang="en-US" dirty="0" err="1"/>
              <a:t>vertebrados</a:t>
            </a:r>
            <a:r>
              <a:rPr lang="en-US" dirty="0"/>
              <a:t>). </a:t>
            </a:r>
          </a:p>
          <a:p>
            <a:endParaRPr lang="en-US" dirty="0"/>
          </a:p>
          <a:p>
            <a:r>
              <a:rPr lang="en-US" dirty="0"/>
              <a:t>Su principal </a:t>
            </a:r>
            <a:r>
              <a:rPr lang="en-US" dirty="0" err="1"/>
              <a:t>función</a:t>
            </a:r>
            <a:r>
              <a:rPr lang="en-US" dirty="0"/>
              <a:t> </a:t>
            </a:r>
            <a:r>
              <a:rPr lang="en-US" dirty="0" err="1"/>
              <a:t>es</a:t>
            </a:r>
            <a:r>
              <a:rPr lang="en-US" dirty="0"/>
              <a:t> </a:t>
            </a:r>
            <a:r>
              <a:rPr lang="en-US" dirty="0" err="1"/>
              <a:t>gestionar</a:t>
            </a:r>
            <a:r>
              <a:rPr lang="en-US" dirty="0"/>
              <a:t> de </a:t>
            </a:r>
            <a:r>
              <a:rPr lang="en-US" dirty="0" err="1"/>
              <a:t>manera</a:t>
            </a:r>
            <a:r>
              <a:rPr lang="en-US" dirty="0"/>
              <a:t> </a:t>
            </a:r>
            <a:r>
              <a:rPr lang="en-US" dirty="0" err="1"/>
              <a:t>centralizada</a:t>
            </a:r>
            <a:r>
              <a:rPr lang="en-US" dirty="0"/>
              <a:t> </a:t>
            </a:r>
            <a:r>
              <a:rPr lang="en-US" dirty="0" err="1"/>
              <a:t>toda</a:t>
            </a:r>
            <a:r>
              <a:rPr lang="en-US" dirty="0"/>
              <a:t> la </a:t>
            </a:r>
            <a:r>
              <a:rPr lang="en-US" dirty="0" err="1"/>
              <a:t>actividad</a:t>
            </a:r>
            <a:r>
              <a:rPr lang="en-US" dirty="0"/>
              <a:t> del </a:t>
            </a:r>
            <a:r>
              <a:rPr lang="en-US" dirty="0" err="1"/>
              <a:t>organismo</a:t>
            </a:r>
            <a:r>
              <a:rPr lang="en-US" dirty="0"/>
              <a:t>.</a:t>
            </a:r>
          </a:p>
          <a:p>
            <a:endParaRPr lang="en-US" dirty="0"/>
          </a:p>
          <a:p>
            <a:r>
              <a:rPr lang="en-US" dirty="0"/>
              <a:t>Y </a:t>
            </a:r>
            <a:r>
              <a:rPr lang="en-US" dirty="0" err="1"/>
              <a:t>como</a:t>
            </a:r>
            <a:r>
              <a:rPr lang="en-US" dirty="0"/>
              <a:t> </a:t>
            </a:r>
            <a:r>
              <a:rPr lang="en-US" dirty="0" err="1"/>
              <a:t>bien</a:t>
            </a:r>
            <a:r>
              <a:rPr lang="en-US" dirty="0"/>
              <a:t> </a:t>
            </a:r>
            <a:r>
              <a:rPr lang="en-US" dirty="0" err="1"/>
              <a:t>saben</a:t>
            </a:r>
            <a:r>
              <a:rPr lang="en-US" dirty="0"/>
              <a:t>, </a:t>
            </a:r>
            <a:r>
              <a:rPr lang="en-US" dirty="0" err="1"/>
              <a:t>si</a:t>
            </a:r>
            <a:r>
              <a:rPr lang="en-US" dirty="0"/>
              <a:t> </a:t>
            </a:r>
            <a:r>
              <a:rPr lang="en-US" dirty="0" err="1"/>
              <a:t>hablamos</a:t>
            </a:r>
            <a:r>
              <a:rPr lang="en-US" dirty="0"/>
              <a:t> de </a:t>
            </a:r>
            <a:r>
              <a:rPr lang="en-US" dirty="0" err="1"/>
              <a:t>cerebro</a:t>
            </a:r>
            <a:r>
              <a:rPr lang="en-US" dirty="0"/>
              <a:t> </a:t>
            </a:r>
            <a:r>
              <a:rPr lang="en-US" dirty="0" err="1"/>
              <a:t>tenemos</a:t>
            </a:r>
            <a:r>
              <a:rPr lang="en-US" dirty="0"/>
              <a:t> que </a:t>
            </a:r>
            <a:r>
              <a:rPr lang="en-US" dirty="0" err="1"/>
              <a:t>hablar</a:t>
            </a:r>
            <a:r>
              <a:rPr lang="en-US" dirty="0"/>
              <a:t> de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err="1"/>
              <a:t>En</a:t>
            </a:r>
            <a:r>
              <a:rPr lang="en-US" b="1" dirty="0"/>
              <a:t> </a:t>
            </a:r>
            <a:r>
              <a:rPr lang="en-US" b="1" dirty="0" err="1"/>
              <a:t>el</a:t>
            </a:r>
            <a:r>
              <a:rPr lang="en-US" b="1" dirty="0"/>
              <a:t> EEG, la </a:t>
            </a:r>
            <a:r>
              <a:rPr lang="en-US" b="1" dirty="0" err="1"/>
              <a:t>heeramienta</a:t>
            </a:r>
            <a:r>
              <a:rPr lang="en-US" b="1" dirty="0"/>
              <a:t> que </a:t>
            </a:r>
            <a:r>
              <a:rPr lang="en-US" b="1" dirty="0" err="1"/>
              <a:t>vamos</a:t>
            </a:r>
            <a:r>
              <a:rPr lang="en-US" b="1" dirty="0"/>
              <a:t> a usar para </a:t>
            </a:r>
            <a:r>
              <a:rPr lang="en-US" b="1" dirty="0" err="1"/>
              <a:t>escuchar</a:t>
            </a:r>
            <a:r>
              <a:rPr lang="en-US" b="1" dirty="0"/>
              <a:t> al </a:t>
            </a:r>
            <a:r>
              <a:rPr lang="en-US" b="1" dirty="0" err="1"/>
              <a:t>cerebro</a:t>
            </a:r>
            <a:r>
              <a:rPr lang="en-US" b="1" dirty="0"/>
              <a:t> son </a:t>
            </a:r>
            <a:r>
              <a:rPr lang="en-US" b="1" dirty="0" err="1"/>
              <a:t>los</a:t>
            </a:r>
            <a:r>
              <a:rPr lang="en-US" b="1" dirty="0"/>
              <a:t> </a:t>
            </a:r>
            <a:r>
              <a:rPr lang="en-US" b="1" dirty="0" err="1"/>
              <a:t>electrodos</a:t>
            </a:r>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93201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err="1"/>
              <a:t>Cuando</a:t>
            </a:r>
            <a:r>
              <a:rPr lang="en-US" b="1" dirty="0"/>
              <a:t> decimos que </a:t>
            </a:r>
            <a:r>
              <a:rPr lang="en-US" b="1" dirty="0" err="1"/>
              <a:t>vamos</a:t>
            </a:r>
            <a:r>
              <a:rPr lang="en-US" b="1" dirty="0"/>
              <a:t> a </a:t>
            </a:r>
            <a:r>
              <a:rPr lang="en-US" b="1" dirty="0" err="1"/>
              <a:t>escuchar</a:t>
            </a:r>
            <a:r>
              <a:rPr lang="en-US" b="1" dirty="0"/>
              <a:t> al </a:t>
            </a:r>
            <a:r>
              <a:rPr lang="en-US" b="1" dirty="0" err="1"/>
              <a:t>cerebro</a:t>
            </a:r>
            <a:r>
              <a:rPr lang="en-US" b="1" dirty="0"/>
              <a:t> </a:t>
            </a:r>
            <a:r>
              <a:rPr lang="en-US" b="1" dirty="0" err="1"/>
              <a:t>en</a:t>
            </a:r>
            <a:r>
              <a:rPr lang="en-US" b="1" dirty="0"/>
              <a:t> </a:t>
            </a:r>
            <a:r>
              <a:rPr lang="en-US" b="1" dirty="0" err="1"/>
              <a:t>realidad</a:t>
            </a:r>
            <a:r>
              <a:rPr lang="en-US" b="1" dirty="0"/>
              <a:t> lo que </a:t>
            </a:r>
            <a:r>
              <a:rPr lang="en-US" b="1" dirty="0" err="1"/>
              <a:t>vamos</a:t>
            </a:r>
            <a:r>
              <a:rPr lang="en-US" b="1" dirty="0"/>
              <a:t> a </a:t>
            </a:r>
            <a:r>
              <a:rPr lang="en-US" b="1" dirty="0" err="1"/>
              <a:t>escuchar</a:t>
            </a:r>
            <a:r>
              <a:rPr lang="en-US" b="1" dirty="0"/>
              <a:t> son las </a:t>
            </a:r>
            <a:r>
              <a:rPr lang="en-US" b="1" dirty="0" err="1"/>
              <a:t>neuronas</a:t>
            </a:r>
            <a:r>
              <a:rPr lang="en-US" b="1"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106818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Mas </a:t>
            </a:r>
            <a:r>
              <a:rPr lang="en-US" b="1" dirty="0" err="1"/>
              <a:t>precisamente</a:t>
            </a:r>
            <a:r>
              <a:rPr lang="en-US" b="1" dirty="0"/>
              <a:t>, lo que </a:t>
            </a:r>
            <a:r>
              <a:rPr lang="en-US" b="1" dirty="0" err="1"/>
              <a:t>vamos</a:t>
            </a:r>
            <a:r>
              <a:rPr lang="en-US" b="1" dirty="0"/>
              <a:t> a </a:t>
            </a:r>
            <a:r>
              <a:rPr lang="en-US" b="1" dirty="0" err="1"/>
              <a:t>escuchar</a:t>
            </a:r>
            <a:r>
              <a:rPr lang="en-US" b="1" dirty="0"/>
              <a:t> son </a:t>
            </a:r>
            <a:r>
              <a:rPr lang="en-US" b="1" dirty="0" err="1"/>
              <a:t>los</a:t>
            </a:r>
            <a:r>
              <a:rPr lang="en-US" b="1" dirty="0"/>
              <a:t> </a:t>
            </a:r>
            <a:r>
              <a:rPr lang="en-US" b="1" dirty="0" err="1"/>
              <a:t>potenciales</a:t>
            </a:r>
            <a:r>
              <a:rPr lang="en-US" b="1" dirty="0"/>
              <a:t> post </a:t>
            </a:r>
            <a:r>
              <a:rPr lang="en-US" b="1" dirty="0" err="1"/>
              <a:t>sinápticos</a:t>
            </a:r>
            <a:r>
              <a:rPr lang="en-US" b="1" dirty="0"/>
              <a:t> que </a:t>
            </a:r>
            <a:r>
              <a:rPr lang="en-US" b="1" dirty="0" err="1"/>
              <a:t>ocurren</a:t>
            </a:r>
            <a:r>
              <a:rPr lang="en-US" b="1" dirty="0"/>
              <a:t> </a:t>
            </a:r>
            <a:r>
              <a:rPr lang="en-US" b="1" dirty="0" err="1"/>
              <a:t>en</a:t>
            </a:r>
            <a:r>
              <a:rPr lang="en-US" b="1" dirty="0"/>
              <a:t> la </a:t>
            </a:r>
            <a:r>
              <a:rPr lang="en-US" b="1" dirty="0" err="1"/>
              <a:t>comunicación</a:t>
            </a:r>
            <a:r>
              <a:rPr lang="en-US" b="1" dirty="0"/>
              <a:t> entre dos </a:t>
            </a:r>
            <a:r>
              <a:rPr lang="en-US" b="1" dirty="0" err="1"/>
              <a:t>neuronas</a:t>
            </a:r>
            <a:r>
              <a:rPr lang="en-US" b="1"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0949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91555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err="1"/>
              <a:t>Recordamos</a:t>
            </a:r>
            <a:r>
              <a:rPr lang="en-US" b="1" dirty="0"/>
              <a:t> que </a:t>
            </a:r>
            <a:r>
              <a:rPr lang="en-US" b="1" dirty="0" err="1"/>
              <a:t>cuando</a:t>
            </a:r>
            <a:r>
              <a:rPr lang="en-US" b="1" dirty="0"/>
              <a:t> </a:t>
            </a:r>
            <a:r>
              <a:rPr lang="en-US" b="1" dirty="0" err="1"/>
              <a:t>una</a:t>
            </a:r>
            <a:r>
              <a:rPr lang="en-US" b="1" dirty="0"/>
              <a:t> </a:t>
            </a:r>
            <a:r>
              <a:rPr lang="en-US" b="1" dirty="0" err="1"/>
              <a:t>neurona</a:t>
            </a:r>
            <a:r>
              <a:rPr lang="en-US" b="1" dirty="0"/>
              <a:t> </a:t>
            </a:r>
            <a:r>
              <a:rPr lang="en-US" b="1" dirty="0" err="1"/>
              <a:t>transmite</a:t>
            </a:r>
            <a:r>
              <a:rPr lang="en-US" b="1" dirty="0"/>
              <a:t> </a:t>
            </a:r>
            <a:r>
              <a:rPr lang="en-US" b="1" dirty="0" err="1"/>
              <a:t>información</a:t>
            </a:r>
            <a:r>
              <a:rPr lang="en-US" b="1" dirty="0"/>
              <a:t> a </a:t>
            </a:r>
            <a:r>
              <a:rPr lang="en-US" b="1" dirty="0" err="1"/>
              <a:t>otra</a:t>
            </a:r>
            <a:r>
              <a:rPr lang="en-US" b="1" dirty="0"/>
              <a:t>, lo que </a:t>
            </a:r>
            <a:r>
              <a:rPr lang="en-US" b="1" dirty="0" err="1"/>
              <a:t>ocurre</a:t>
            </a:r>
            <a:r>
              <a:rPr lang="en-US" b="1" dirty="0"/>
              <a:t> es </a:t>
            </a:r>
            <a:r>
              <a:rPr lang="en-US" b="1" dirty="0" err="1"/>
              <a:t>una</a:t>
            </a:r>
            <a:r>
              <a:rPr lang="en-US" b="1" dirty="0"/>
              <a:t> </a:t>
            </a:r>
            <a:r>
              <a:rPr lang="en-US" b="1" dirty="0" err="1"/>
              <a:t>despolarización</a:t>
            </a:r>
            <a:r>
              <a:rPr lang="en-US" b="1" dirty="0"/>
              <a:t> de la </a:t>
            </a:r>
            <a:r>
              <a:rPr lang="en-US" b="1" dirty="0" err="1"/>
              <a:t>membrana</a:t>
            </a:r>
            <a:r>
              <a:rPr lang="en-US" b="1" dirty="0"/>
              <a:t> de </a:t>
            </a:r>
            <a:r>
              <a:rPr lang="en-US" b="1" dirty="0" err="1"/>
              <a:t>estas</a:t>
            </a:r>
            <a:r>
              <a:rPr lang="en-US" b="1" dirty="0"/>
              <a:t> </a:t>
            </a:r>
            <a:r>
              <a:rPr lang="en-US" b="1" dirty="0" err="1"/>
              <a:t>células</a:t>
            </a:r>
            <a:r>
              <a:rPr lang="en-US" b="1" dirty="0"/>
              <a:t>. </a:t>
            </a:r>
            <a:r>
              <a:rPr lang="en-US" b="1" dirty="0" err="1"/>
              <a:t>Esto</a:t>
            </a:r>
            <a:r>
              <a:rPr lang="en-US" b="1" dirty="0"/>
              <a:t> genera un </a:t>
            </a:r>
            <a:r>
              <a:rPr lang="en-US" b="1" dirty="0" err="1"/>
              <a:t>dipolo</a:t>
            </a:r>
            <a:r>
              <a:rPr lang="en-US" b="1" dirty="0"/>
              <a:t>, </a:t>
            </a:r>
            <a:r>
              <a:rPr lang="en-US" b="1" dirty="0" err="1"/>
              <a:t>debido</a:t>
            </a:r>
            <a:r>
              <a:rPr lang="en-US" b="1" dirty="0"/>
              <a:t> a las </a:t>
            </a:r>
            <a:r>
              <a:rPr lang="en-US" b="1" dirty="0" err="1"/>
              <a:t>distintas</a:t>
            </a:r>
            <a:r>
              <a:rPr lang="en-US" b="1" dirty="0"/>
              <a:t> cargas que se </a:t>
            </a:r>
            <a:r>
              <a:rPr lang="en-US" b="1" dirty="0" err="1"/>
              <a:t>liberarán</a:t>
            </a:r>
            <a:r>
              <a:rPr lang="en-US" b="1" dirty="0"/>
              <a:t> y se </a:t>
            </a:r>
            <a:r>
              <a:rPr lang="en-US" b="1" dirty="0" err="1"/>
              <a:t>acumularán</a:t>
            </a:r>
            <a:r>
              <a:rPr lang="en-US" b="1" dirty="0"/>
              <a:t> </a:t>
            </a:r>
            <a:r>
              <a:rPr lang="en-US" b="1" dirty="0" err="1"/>
              <a:t>en</a:t>
            </a:r>
            <a:r>
              <a:rPr lang="en-US" b="1" dirty="0"/>
              <a:t> </a:t>
            </a:r>
            <a:r>
              <a:rPr lang="en-US" b="1" dirty="0" err="1"/>
              <a:t>el</a:t>
            </a:r>
            <a:r>
              <a:rPr lang="en-US" b="1" dirty="0"/>
              <a:t> exterior de las </a:t>
            </a:r>
            <a:r>
              <a:rPr lang="en-US" b="1" dirty="0" err="1"/>
              <a:t>neuronas</a:t>
            </a:r>
            <a:r>
              <a:rPr lang="en-US" b="1"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1512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Los </a:t>
            </a:r>
            <a:r>
              <a:rPr lang="en-US" b="1" dirty="0" err="1"/>
              <a:t>electrodos</a:t>
            </a:r>
            <a:r>
              <a:rPr lang="en-US" b="1" dirty="0"/>
              <a:t> </a:t>
            </a:r>
            <a:r>
              <a:rPr lang="en-US" b="1" dirty="0" err="1"/>
              <a:t>nos</a:t>
            </a:r>
            <a:r>
              <a:rPr lang="en-US" b="1" dirty="0"/>
              <a:t> </a:t>
            </a:r>
            <a:r>
              <a:rPr lang="en-US" b="1" dirty="0" err="1"/>
              <a:t>permiten</a:t>
            </a:r>
            <a:r>
              <a:rPr lang="en-US" b="1" dirty="0"/>
              <a:t> </a:t>
            </a:r>
            <a:r>
              <a:rPr lang="en-US" b="1" dirty="0" err="1"/>
              <a:t>sensar</a:t>
            </a:r>
            <a:r>
              <a:rPr lang="en-US" b="1" dirty="0"/>
              <a:t> </a:t>
            </a:r>
            <a:r>
              <a:rPr lang="en-US" b="1" dirty="0" err="1"/>
              <a:t>estas</a:t>
            </a:r>
            <a:r>
              <a:rPr lang="en-US" b="1" dirty="0"/>
              <a:t> </a:t>
            </a:r>
            <a:r>
              <a:rPr lang="en-US" b="1" dirty="0" err="1"/>
              <a:t>diferencias</a:t>
            </a:r>
            <a:r>
              <a:rPr lang="en-US" b="1" dirty="0"/>
              <a:t> de </a:t>
            </a:r>
            <a:r>
              <a:rPr lang="en-US" b="1" dirty="0" err="1"/>
              <a:t>potencial</a:t>
            </a:r>
            <a:r>
              <a:rPr lang="en-US" b="1"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83682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err="1"/>
              <a:t>Dependiendo</a:t>
            </a:r>
            <a:r>
              <a:rPr lang="en-US" b="1" dirty="0"/>
              <a:t> de la </a:t>
            </a:r>
            <a:r>
              <a:rPr lang="en-US" b="1" dirty="0" err="1"/>
              <a:t>posición</a:t>
            </a:r>
            <a:r>
              <a:rPr lang="en-US" b="1" dirty="0"/>
              <a:t> del electrode </a:t>
            </a:r>
            <a:r>
              <a:rPr lang="en-US" b="1" dirty="0" err="1"/>
              <a:t>respecto</a:t>
            </a:r>
            <a:r>
              <a:rPr lang="en-US" b="1" dirty="0"/>
              <a:t>  a la de la </a:t>
            </a:r>
            <a:r>
              <a:rPr lang="en-US" b="1" dirty="0" err="1"/>
              <a:t>neurona</a:t>
            </a:r>
            <a:r>
              <a:rPr lang="en-US" b="1" dirty="0"/>
              <a:t> </a:t>
            </a:r>
            <a:r>
              <a:rPr lang="en-US" b="1" dirty="0" err="1"/>
              <a:t>sensada</a:t>
            </a:r>
            <a:r>
              <a:rPr lang="en-US" b="1" dirty="0"/>
              <a:t>, </a:t>
            </a:r>
            <a:r>
              <a:rPr lang="en-US" b="1" dirty="0" err="1"/>
              <a:t>obtendremos</a:t>
            </a:r>
            <a:r>
              <a:rPr lang="en-US" b="1" dirty="0"/>
              <a:t> </a:t>
            </a:r>
            <a:r>
              <a:rPr lang="en-US" b="1" dirty="0" err="1"/>
              <a:t>distintas</a:t>
            </a:r>
            <a:r>
              <a:rPr lang="en-US" b="1" dirty="0"/>
              <a:t> </a:t>
            </a:r>
            <a:r>
              <a:rPr lang="en-US" b="1" dirty="0" err="1"/>
              <a:t>señales</a:t>
            </a:r>
            <a:r>
              <a:rPr lang="en-US" b="1" dirty="0"/>
              <a:t>, </a:t>
            </a:r>
            <a:r>
              <a:rPr lang="en-US" b="1" dirty="0" err="1"/>
              <a:t>ya</a:t>
            </a:r>
            <a:r>
              <a:rPr lang="en-US" b="1" dirty="0"/>
              <a:t> que </a:t>
            </a:r>
            <a:r>
              <a:rPr lang="en-US" b="1" dirty="0" err="1"/>
              <a:t>vamos</a:t>
            </a:r>
            <a:r>
              <a:rPr lang="en-US" b="1" dirty="0"/>
              <a:t> a </a:t>
            </a:r>
            <a:r>
              <a:rPr lang="en-US" b="1" dirty="0" err="1"/>
              <a:t>estar</a:t>
            </a:r>
            <a:r>
              <a:rPr lang="en-US" b="1" dirty="0"/>
              <a:t> “</a:t>
            </a:r>
            <a:r>
              <a:rPr lang="en-US" b="1" dirty="0" err="1"/>
              <a:t>mirando</a:t>
            </a:r>
            <a:r>
              <a:rPr lang="en-US" b="1" dirty="0"/>
              <a:t>” o </a:t>
            </a:r>
            <a:r>
              <a:rPr lang="en-US" b="1" dirty="0" err="1"/>
              <a:t>sensando</a:t>
            </a:r>
            <a:r>
              <a:rPr lang="en-US" b="1" dirty="0"/>
              <a:t> a la </a:t>
            </a:r>
            <a:r>
              <a:rPr lang="en-US" b="1" dirty="0" err="1"/>
              <a:t>neurona</a:t>
            </a:r>
            <a:r>
              <a:rPr lang="en-US" b="1" dirty="0"/>
              <a:t> </a:t>
            </a:r>
            <a:r>
              <a:rPr lang="en-US" b="1" dirty="0" err="1"/>
              <a:t>desde</a:t>
            </a:r>
            <a:r>
              <a:rPr lang="en-US" b="1" dirty="0"/>
              <a:t> </a:t>
            </a:r>
            <a:r>
              <a:rPr lang="en-US" b="1" dirty="0" err="1"/>
              <a:t>distintos</a:t>
            </a:r>
            <a:r>
              <a:rPr lang="en-US" b="1" dirty="0"/>
              <a:t> </a:t>
            </a:r>
            <a:r>
              <a:rPr lang="en-US" b="1" dirty="0" err="1"/>
              <a:t>ángulos</a:t>
            </a:r>
            <a:r>
              <a:rPr lang="en-US" b="1" dirty="0"/>
              <a:t> o </a:t>
            </a:r>
            <a:r>
              <a:rPr lang="en-US" b="1" dirty="0" err="1"/>
              <a:t>perspectivas</a:t>
            </a:r>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28116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De nuevo aca </a:t>
            </a:r>
            <a:r>
              <a:rPr lang="en-US" b="1" dirty="0" err="1"/>
              <a:t>recalcamos</a:t>
            </a:r>
            <a:r>
              <a:rPr lang="en-US" b="1" dirty="0"/>
              <a:t> la </a:t>
            </a:r>
            <a:r>
              <a:rPr lang="en-US" b="1" dirty="0" err="1"/>
              <a:t>importancia</a:t>
            </a:r>
            <a:r>
              <a:rPr lang="en-US" b="1" dirty="0"/>
              <a:t> de la </a:t>
            </a:r>
            <a:r>
              <a:rPr lang="en-US" b="1" dirty="0" err="1"/>
              <a:t>orientación</a:t>
            </a:r>
            <a:r>
              <a:rPr lang="en-US" b="1" dirty="0"/>
              <a:t> de </a:t>
            </a:r>
            <a:r>
              <a:rPr lang="en-US" b="1" dirty="0" err="1"/>
              <a:t>los</a:t>
            </a:r>
            <a:r>
              <a:rPr lang="en-US" b="1" dirty="0"/>
              <a:t> </a:t>
            </a:r>
            <a:r>
              <a:rPr lang="en-US" b="1" dirty="0" err="1"/>
              <a:t>electrodos</a:t>
            </a:r>
            <a:r>
              <a:rPr lang="en-US" b="1" dirty="0"/>
              <a:t> </a:t>
            </a:r>
            <a:r>
              <a:rPr lang="en-US" b="1" dirty="0" err="1"/>
              <a:t>respecto</a:t>
            </a:r>
            <a:r>
              <a:rPr lang="en-US" b="1" dirty="0"/>
              <a:t> a la de la </a:t>
            </a:r>
            <a:r>
              <a:rPr lang="en-US" b="1" dirty="0" err="1"/>
              <a:t>neurona</a:t>
            </a:r>
            <a:r>
              <a:rPr lang="en-US" b="1" dirty="0"/>
              <a:t> </a:t>
            </a:r>
            <a:r>
              <a:rPr lang="en-US" b="1" dirty="0" err="1"/>
              <a:t>ya</a:t>
            </a:r>
            <a:r>
              <a:rPr lang="en-US" b="1" dirty="0"/>
              <a:t> que </a:t>
            </a:r>
            <a:r>
              <a:rPr lang="en-US" b="1" dirty="0" err="1"/>
              <a:t>por</a:t>
            </a:r>
            <a:r>
              <a:rPr lang="en-US" b="1" dirty="0"/>
              <a:t> </a:t>
            </a:r>
            <a:r>
              <a:rPr lang="en-US" b="1" dirty="0" err="1"/>
              <a:t>ejemplo</a:t>
            </a:r>
            <a:r>
              <a:rPr lang="en-US" b="1" dirty="0"/>
              <a:t> </a:t>
            </a:r>
            <a:r>
              <a:rPr lang="en-US" b="1" dirty="0" err="1"/>
              <a:t>si</a:t>
            </a:r>
            <a:r>
              <a:rPr lang="en-US" b="1" dirty="0"/>
              <a:t> </a:t>
            </a:r>
            <a:r>
              <a:rPr lang="en-US" b="1" dirty="0" err="1"/>
              <a:t>los</a:t>
            </a:r>
            <a:r>
              <a:rPr lang="en-US" b="1" dirty="0"/>
              <a:t> </a:t>
            </a:r>
            <a:r>
              <a:rPr lang="en-US" b="1" dirty="0" err="1"/>
              <a:t>electrodos</a:t>
            </a:r>
            <a:r>
              <a:rPr lang="en-US" b="1" dirty="0"/>
              <a:t> se </a:t>
            </a:r>
            <a:r>
              <a:rPr lang="en-US" b="1" dirty="0" err="1"/>
              <a:t>sitúan</a:t>
            </a:r>
            <a:r>
              <a:rPr lang="en-US" b="1" dirty="0"/>
              <a:t> de forma perpendicular a la </a:t>
            </a:r>
            <a:r>
              <a:rPr lang="en-US" b="1" dirty="0" err="1"/>
              <a:t>neurona</a:t>
            </a:r>
            <a:r>
              <a:rPr lang="en-US" b="1" dirty="0"/>
              <a:t>, la </a:t>
            </a:r>
            <a:r>
              <a:rPr lang="en-US" b="1" dirty="0" err="1"/>
              <a:t>señal</a:t>
            </a:r>
            <a:r>
              <a:rPr lang="en-US" b="1" dirty="0"/>
              <a:t> </a:t>
            </a:r>
            <a:r>
              <a:rPr lang="en-US" b="1" dirty="0" err="1"/>
              <a:t>registrada</a:t>
            </a:r>
            <a:r>
              <a:rPr lang="en-US" b="1" dirty="0"/>
              <a:t> </a:t>
            </a:r>
            <a:r>
              <a:rPr lang="en-US" b="1" dirty="0" err="1"/>
              <a:t>será</a:t>
            </a:r>
            <a:r>
              <a:rPr lang="en-US" b="1" dirty="0"/>
              <a:t> </a:t>
            </a:r>
            <a:r>
              <a:rPr lang="en-US" b="1" dirty="0" err="1"/>
              <a:t>nula</a:t>
            </a:r>
            <a:r>
              <a:rPr lang="en-US" b="1" dirty="0"/>
              <a:t>, </a:t>
            </a:r>
            <a:r>
              <a:rPr lang="en-US" b="1" dirty="0" err="1"/>
              <a:t>debido</a:t>
            </a:r>
            <a:r>
              <a:rPr lang="en-US" b="1" dirty="0"/>
              <a:t> a la </a:t>
            </a:r>
            <a:r>
              <a:rPr lang="en-US" b="1" dirty="0" err="1"/>
              <a:t>falta</a:t>
            </a:r>
            <a:r>
              <a:rPr lang="en-US" b="1" dirty="0"/>
              <a:t> de </a:t>
            </a:r>
            <a:r>
              <a:rPr lang="en-US" b="1" dirty="0" err="1"/>
              <a:t>una</a:t>
            </a:r>
            <a:r>
              <a:rPr lang="en-US" b="1" dirty="0"/>
              <a:t> </a:t>
            </a:r>
            <a:r>
              <a:rPr lang="en-US" b="1" dirty="0" err="1"/>
              <a:t>diferencia</a:t>
            </a:r>
            <a:r>
              <a:rPr lang="en-US" b="1" dirty="0"/>
              <a:t> de </a:t>
            </a:r>
            <a:r>
              <a:rPr lang="en-US" b="1" dirty="0" err="1"/>
              <a:t>potencial</a:t>
            </a:r>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42561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a:t>De nuevo aca </a:t>
            </a:r>
            <a:r>
              <a:rPr lang="en-US" b="1" dirty="0" err="1"/>
              <a:t>recalcamos</a:t>
            </a:r>
            <a:r>
              <a:rPr lang="en-US" b="1" dirty="0"/>
              <a:t> la </a:t>
            </a:r>
            <a:r>
              <a:rPr lang="en-US" b="1" dirty="0" err="1"/>
              <a:t>importancia</a:t>
            </a:r>
            <a:r>
              <a:rPr lang="en-US" b="1" dirty="0"/>
              <a:t> de la </a:t>
            </a:r>
            <a:r>
              <a:rPr lang="en-US" b="1" dirty="0" err="1"/>
              <a:t>orientación</a:t>
            </a:r>
            <a:r>
              <a:rPr lang="en-US" b="1" dirty="0"/>
              <a:t> de </a:t>
            </a:r>
            <a:r>
              <a:rPr lang="en-US" b="1" dirty="0" err="1"/>
              <a:t>los</a:t>
            </a:r>
            <a:r>
              <a:rPr lang="en-US" b="1" dirty="0"/>
              <a:t> </a:t>
            </a:r>
            <a:r>
              <a:rPr lang="en-US" b="1" dirty="0" err="1"/>
              <a:t>electrodos</a:t>
            </a:r>
            <a:r>
              <a:rPr lang="en-US" b="1" dirty="0"/>
              <a:t> </a:t>
            </a:r>
            <a:r>
              <a:rPr lang="en-US" b="1" dirty="0" err="1"/>
              <a:t>respecto</a:t>
            </a:r>
            <a:r>
              <a:rPr lang="en-US" b="1" dirty="0"/>
              <a:t> a la de la </a:t>
            </a:r>
            <a:r>
              <a:rPr lang="en-US" b="1" dirty="0" err="1"/>
              <a:t>neurona</a:t>
            </a:r>
            <a:r>
              <a:rPr lang="en-US" b="1" dirty="0"/>
              <a:t> </a:t>
            </a:r>
            <a:r>
              <a:rPr lang="en-US" b="1" dirty="0" err="1"/>
              <a:t>ya</a:t>
            </a:r>
            <a:r>
              <a:rPr lang="en-US" b="1" dirty="0"/>
              <a:t> que </a:t>
            </a:r>
            <a:r>
              <a:rPr lang="en-US" b="1" dirty="0" err="1"/>
              <a:t>por</a:t>
            </a:r>
            <a:r>
              <a:rPr lang="en-US" b="1" dirty="0"/>
              <a:t> </a:t>
            </a:r>
            <a:r>
              <a:rPr lang="en-US" b="1" dirty="0" err="1"/>
              <a:t>ejemplo</a:t>
            </a:r>
            <a:r>
              <a:rPr lang="en-US" b="1" dirty="0"/>
              <a:t> </a:t>
            </a:r>
            <a:r>
              <a:rPr lang="en-US" b="1" dirty="0" err="1"/>
              <a:t>si</a:t>
            </a:r>
            <a:r>
              <a:rPr lang="en-US" b="1" dirty="0"/>
              <a:t> </a:t>
            </a:r>
            <a:r>
              <a:rPr lang="en-US" b="1" dirty="0" err="1"/>
              <a:t>los</a:t>
            </a:r>
            <a:r>
              <a:rPr lang="en-US" b="1" dirty="0"/>
              <a:t> </a:t>
            </a:r>
            <a:r>
              <a:rPr lang="en-US" b="1" dirty="0" err="1"/>
              <a:t>electrodos</a:t>
            </a:r>
            <a:r>
              <a:rPr lang="en-US" b="1" dirty="0"/>
              <a:t> se </a:t>
            </a:r>
            <a:r>
              <a:rPr lang="en-US" b="1" dirty="0" err="1"/>
              <a:t>sitúan</a:t>
            </a:r>
            <a:r>
              <a:rPr lang="en-US" b="1" dirty="0"/>
              <a:t> de forma perpendicular a la </a:t>
            </a:r>
            <a:r>
              <a:rPr lang="en-US" b="1" dirty="0" err="1"/>
              <a:t>neurona</a:t>
            </a:r>
            <a:r>
              <a:rPr lang="en-US" b="1" dirty="0"/>
              <a:t>, la </a:t>
            </a:r>
            <a:r>
              <a:rPr lang="en-US" b="1" dirty="0" err="1"/>
              <a:t>señal</a:t>
            </a:r>
            <a:r>
              <a:rPr lang="en-US" b="1" dirty="0"/>
              <a:t> </a:t>
            </a:r>
            <a:r>
              <a:rPr lang="en-US" b="1" dirty="0" err="1"/>
              <a:t>registrada</a:t>
            </a:r>
            <a:r>
              <a:rPr lang="en-US" b="1" dirty="0"/>
              <a:t> </a:t>
            </a:r>
            <a:r>
              <a:rPr lang="en-US" b="1" dirty="0" err="1"/>
              <a:t>será</a:t>
            </a:r>
            <a:r>
              <a:rPr lang="en-US" b="1" dirty="0"/>
              <a:t> </a:t>
            </a:r>
            <a:r>
              <a:rPr lang="en-US" b="1" dirty="0" err="1"/>
              <a:t>nula</a:t>
            </a:r>
            <a:r>
              <a:rPr lang="en-US" b="1" dirty="0"/>
              <a:t>, </a:t>
            </a:r>
            <a:r>
              <a:rPr lang="en-US" b="1" dirty="0" err="1"/>
              <a:t>debido</a:t>
            </a:r>
            <a:r>
              <a:rPr lang="en-US" b="1" dirty="0"/>
              <a:t> a la </a:t>
            </a:r>
            <a:r>
              <a:rPr lang="en-US" b="1" dirty="0" err="1"/>
              <a:t>falta</a:t>
            </a:r>
            <a:r>
              <a:rPr lang="en-US" b="1" dirty="0"/>
              <a:t> de </a:t>
            </a:r>
            <a:r>
              <a:rPr lang="en-US" b="1" dirty="0" err="1"/>
              <a:t>una</a:t>
            </a:r>
            <a:r>
              <a:rPr lang="en-US" b="1" dirty="0"/>
              <a:t> </a:t>
            </a:r>
            <a:r>
              <a:rPr lang="en-US" b="1" dirty="0" err="1"/>
              <a:t>diferencia</a:t>
            </a:r>
            <a:r>
              <a:rPr lang="en-US" b="1" dirty="0"/>
              <a:t> de </a:t>
            </a:r>
            <a:r>
              <a:rPr lang="en-US" b="1" dirty="0" err="1"/>
              <a:t>potencial</a:t>
            </a:r>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47594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1" dirty="0" err="1"/>
              <a:t>Recordamos</a:t>
            </a:r>
            <a:r>
              <a:rPr lang="en-US" b="1" dirty="0"/>
              <a:t> </a:t>
            </a:r>
            <a:r>
              <a:rPr lang="en-US" b="1" dirty="0" err="1"/>
              <a:t>también</a:t>
            </a:r>
            <a:r>
              <a:rPr lang="en-US" b="1" dirty="0"/>
              <a:t> que no </a:t>
            </a:r>
            <a:r>
              <a:rPr lang="en-US" b="1" dirty="0" err="1"/>
              <a:t>vamos</a:t>
            </a:r>
            <a:r>
              <a:rPr lang="en-US" b="1" dirty="0"/>
              <a:t> a </a:t>
            </a:r>
            <a:r>
              <a:rPr lang="en-US" b="1" dirty="0" err="1"/>
              <a:t>estar</a:t>
            </a:r>
            <a:r>
              <a:rPr lang="en-US" b="1" dirty="0"/>
              <a:t> </a:t>
            </a:r>
            <a:r>
              <a:rPr lang="en-US" b="1" dirty="0" err="1"/>
              <a:t>registrando</a:t>
            </a:r>
            <a:r>
              <a:rPr lang="en-US" b="1" dirty="0"/>
              <a:t> la </a:t>
            </a:r>
            <a:r>
              <a:rPr lang="en-US" b="1" dirty="0" err="1"/>
              <a:t>actividad</a:t>
            </a:r>
            <a:r>
              <a:rPr lang="en-US" b="1" dirty="0"/>
              <a:t> de </a:t>
            </a:r>
            <a:r>
              <a:rPr lang="en-US" b="1" dirty="0" err="1"/>
              <a:t>neuronas</a:t>
            </a:r>
            <a:r>
              <a:rPr lang="en-US" b="1" dirty="0"/>
              <a:t> </a:t>
            </a:r>
            <a:r>
              <a:rPr lang="en-US" b="1" dirty="0" err="1"/>
              <a:t>individuales</a:t>
            </a:r>
            <a:r>
              <a:rPr lang="en-US" b="1" dirty="0"/>
              <a:t> </a:t>
            </a:r>
            <a:r>
              <a:rPr lang="en-US" b="1" dirty="0" err="1"/>
              <a:t>sino</a:t>
            </a:r>
            <a:r>
              <a:rPr lang="en-US" b="1" dirty="0"/>
              <a:t> que al ser </a:t>
            </a:r>
            <a:r>
              <a:rPr lang="en-US" b="1" dirty="0" err="1"/>
              <a:t>una</a:t>
            </a:r>
            <a:r>
              <a:rPr lang="en-US" b="1" dirty="0"/>
              <a:t> </a:t>
            </a:r>
            <a:r>
              <a:rPr lang="en-US" b="1" dirty="0" err="1"/>
              <a:t>técnica</a:t>
            </a:r>
            <a:r>
              <a:rPr lang="en-US" b="1" dirty="0"/>
              <a:t> superficial, </a:t>
            </a:r>
            <a:r>
              <a:rPr lang="en-US" b="1" dirty="0" err="1"/>
              <a:t>los</a:t>
            </a:r>
            <a:r>
              <a:rPr lang="en-US" b="1" dirty="0"/>
              <a:t> </a:t>
            </a:r>
            <a:r>
              <a:rPr lang="en-US" b="1" dirty="0" err="1"/>
              <a:t>electrodos</a:t>
            </a:r>
            <a:r>
              <a:rPr lang="en-US" b="1" dirty="0"/>
              <a:t> </a:t>
            </a:r>
            <a:r>
              <a:rPr lang="en-US" b="1" dirty="0" err="1"/>
              <a:t>captan</a:t>
            </a:r>
            <a:r>
              <a:rPr lang="en-US" b="1" dirty="0"/>
              <a:t> la </a:t>
            </a:r>
            <a:r>
              <a:rPr lang="en-US" b="1" dirty="0" err="1"/>
              <a:t>actividad</a:t>
            </a:r>
            <a:r>
              <a:rPr lang="en-US" b="1" dirty="0"/>
              <a:t> de </a:t>
            </a:r>
            <a:r>
              <a:rPr lang="en-US" b="1" dirty="0" err="1"/>
              <a:t>muchas</a:t>
            </a:r>
            <a:r>
              <a:rPr lang="en-US" b="1" dirty="0"/>
              <a:t> </a:t>
            </a:r>
            <a:r>
              <a:rPr lang="en-US" b="1" dirty="0" err="1"/>
              <a:t>neuronas</a:t>
            </a:r>
            <a:r>
              <a:rPr lang="en-US" b="1" dirty="0"/>
              <a:t> al </a:t>
            </a:r>
            <a:r>
              <a:rPr lang="en-US" b="1" dirty="0" err="1"/>
              <a:t>mismo</a:t>
            </a:r>
            <a:r>
              <a:rPr lang="en-US" b="1" dirty="0"/>
              <a:t> </a:t>
            </a:r>
            <a:r>
              <a:rPr lang="en-US" b="1" dirty="0" err="1"/>
              <a:t>tiempo</a:t>
            </a:r>
            <a:r>
              <a:rPr lang="en-US" b="1" dirty="0"/>
              <a:t>. La </a:t>
            </a:r>
            <a:r>
              <a:rPr lang="en-US" b="1" dirty="0" err="1"/>
              <a:t>orientación</a:t>
            </a:r>
            <a:r>
              <a:rPr lang="en-US" b="1" dirty="0"/>
              <a:t> que </a:t>
            </a:r>
            <a:r>
              <a:rPr lang="en-US" b="1" dirty="0" err="1"/>
              <a:t>tengan</a:t>
            </a:r>
            <a:r>
              <a:rPr lang="en-US" b="1" dirty="0"/>
              <a:t> </a:t>
            </a:r>
            <a:r>
              <a:rPr lang="en-US" b="1" dirty="0" err="1"/>
              <a:t>estas</a:t>
            </a:r>
            <a:r>
              <a:rPr lang="en-US" b="1" dirty="0"/>
              <a:t> </a:t>
            </a:r>
            <a:r>
              <a:rPr lang="en-US" b="1" dirty="0" err="1"/>
              <a:t>neuronas</a:t>
            </a:r>
            <a:r>
              <a:rPr lang="en-US" b="1" dirty="0"/>
              <a:t> entre </a:t>
            </a:r>
            <a:r>
              <a:rPr lang="en-US" b="1" dirty="0" err="1"/>
              <a:t>si</a:t>
            </a:r>
            <a:r>
              <a:rPr lang="en-US" b="1" dirty="0"/>
              <a:t> y </a:t>
            </a:r>
            <a:r>
              <a:rPr lang="en-US" b="1" dirty="0" err="1"/>
              <a:t>respecto</a:t>
            </a:r>
            <a:r>
              <a:rPr lang="en-US" b="1" dirty="0"/>
              <a:t> de </a:t>
            </a:r>
            <a:r>
              <a:rPr lang="en-US" b="1" dirty="0" err="1"/>
              <a:t>los</a:t>
            </a:r>
            <a:r>
              <a:rPr lang="en-US" b="1" dirty="0"/>
              <a:t> </a:t>
            </a:r>
            <a:r>
              <a:rPr lang="en-US" b="1" dirty="0" err="1"/>
              <a:t>electrodos</a:t>
            </a:r>
            <a:r>
              <a:rPr lang="en-US" b="1" dirty="0"/>
              <a:t>, </a:t>
            </a:r>
            <a:r>
              <a:rPr lang="en-US" b="1" dirty="0" err="1"/>
              <a:t>también</a:t>
            </a:r>
            <a:r>
              <a:rPr lang="en-US" b="1" dirty="0"/>
              <a:t> </a:t>
            </a:r>
            <a:r>
              <a:rPr lang="en-US" b="1" dirty="0" err="1"/>
              <a:t>afectarán</a:t>
            </a:r>
            <a:r>
              <a:rPr lang="en-US" b="1" dirty="0"/>
              <a:t> la </a:t>
            </a:r>
            <a:r>
              <a:rPr lang="en-US" b="1" dirty="0" err="1"/>
              <a:t>señal</a:t>
            </a:r>
            <a:r>
              <a:rPr lang="en-US" b="1" dirty="0"/>
              <a:t> </a:t>
            </a:r>
            <a:r>
              <a:rPr lang="en-US" b="1" dirty="0" err="1"/>
              <a:t>sensada</a:t>
            </a:r>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1933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Las </a:t>
            </a:r>
            <a:r>
              <a:rPr lang="en-US" dirty="0" err="1"/>
              <a:t>neuronas</a:t>
            </a:r>
            <a:r>
              <a:rPr lang="en-US" dirty="0"/>
              <a:t>.</a:t>
            </a:r>
          </a:p>
          <a:p>
            <a:endParaRPr lang="en-US" dirty="0"/>
          </a:p>
          <a:p>
            <a:r>
              <a:rPr lang="en-US" dirty="0"/>
              <a:t>Junto con la </a:t>
            </a:r>
            <a:r>
              <a:rPr lang="en-US" dirty="0" err="1"/>
              <a:t>neuroglía</a:t>
            </a:r>
            <a:r>
              <a:rPr lang="en-US" dirty="0"/>
              <a:t>, son la base </a:t>
            </a:r>
            <a:r>
              <a:rPr lang="en-US" dirty="0" err="1"/>
              <a:t>celular</a:t>
            </a:r>
            <a:r>
              <a:rPr lang="en-US" dirty="0"/>
              <a:t> fundamental del </a:t>
            </a:r>
            <a:r>
              <a:rPr lang="en-US" dirty="0" err="1"/>
              <a:t>sistema</a:t>
            </a:r>
            <a:r>
              <a:rPr lang="en-US" dirty="0"/>
              <a:t> </a:t>
            </a:r>
            <a:r>
              <a:rPr lang="en-US" dirty="0" err="1"/>
              <a:t>nervioso</a:t>
            </a:r>
            <a:r>
              <a:rPr lang="en-US" dirty="0"/>
              <a:t>. </a:t>
            </a:r>
          </a:p>
          <a:p>
            <a:endParaRPr lang="en-US" dirty="0"/>
          </a:p>
          <a:p>
            <a:r>
              <a:rPr lang="en-US" dirty="0" err="1"/>
              <a:t>Podemos</a:t>
            </a:r>
            <a:r>
              <a:rPr lang="en-US" dirty="0"/>
              <a:t> </a:t>
            </a:r>
            <a:r>
              <a:rPr lang="en-US" dirty="0" err="1"/>
              <a:t>interpretar</a:t>
            </a:r>
            <a:r>
              <a:rPr lang="en-US" dirty="0"/>
              <a:t> a las </a:t>
            </a:r>
            <a:r>
              <a:rPr lang="en-US" dirty="0" err="1"/>
              <a:t>neuronas</a:t>
            </a:r>
            <a:r>
              <a:rPr lang="en-US" dirty="0"/>
              <a:t> </a:t>
            </a:r>
            <a:r>
              <a:rPr lang="en-US" dirty="0" err="1"/>
              <a:t>como</a:t>
            </a:r>
            <a:r>
              <a:rPr lang="en-US" dirty="0"/>
              <a:t> la </a:t>
            </a:r>
            <a:r>
              <a:rPr lang="en-US" dirty="0" err="1"/>
              <a:t>unidad</a:t>
            </a:r>
            <a:r>
              <a:rPr lang="en-US" dirty="0"/>
              <a:t> base de </a:t>
            </a:r>
            <a:r>
              <a:rPr lang="en-US" dirty="0" err="1"/>
              <a:t>procesamiento</a:t>
            </a:r>
            <a:r>
              <a:rPr lang="en-US" dirty="0"/>
              <a:t> y </a:t>
            </a:r>
            <a:r>
              <a:rPr lang="en-US" dirty="0" err="1"/>
              <a:t>ejecución</a:t>
            </a:r>
            <a:r>
              <a:rPr lang="en-US" dirty="0"/>
              <a:t> del </a:t>
            </a:r>
            <a:r>
              <a:rPr lang="en-US" dirty="0" err="1"/>
              <a:t>sistema</a:t>
            </a:r>
            <a:r>
              <a:rPr lang="en-US" dirty="0"/>
              <a:t> </a:t>
            </a:r>
            <a:r>
              <a:rPr lang="en-US" dirty="0" err="1"/>
              <a:t>nervioso</a:t>
            </a:r>
            <a:r>
              <a:rPr lang="en-US" dirty="0"/>
              <a:t>, que se ha </a:t>
            </a:r>
            <a:r>
              <a:rPr lang="en-US" dirty="0" err="1"/>
              <a:t>especializado</a:t>
            </a:r>
            <a:r>
              <a:rPr lang="en-US" dirty="0"/>
              <a:t> </a:t>
            </a:r>
            <a:r>
              <a:rPr lang="en-US" dirty="0" err="1"/>
              <a:t>en</a:t>
            </a:r>
            <a:r>
              <a:rPr lang="en-US" dirty="0"/>
              <a:t> la </a:t>
            </a:r>
            <a:r>
              <a:rPr lang="en-US" dirty="0" err="1"/>
              <a:t>transmisión</a:t>
            </a:r>
            <a:r>
              <a:rPr lang="en-US" dirty="0"/>
              <a:t> y </a:t>
            </a:r>
            <a:r>
              <a:rPr lang="en-US" dirty="0" err="1"/>
              <a:t>comunicación</a:t>
            </a:r>
            <a:r>
              <a:rPr lang="en-US" dirty="0"/>
              <a:t> con </a:t>
            </a:r>
            <a:r>
              <a:rPr lang="en-US" dirty="0" err="1"/>
              <a:t>otras</a:t>
            </a:r>
            <a:r>
              <a:rPr lang="en-US" dirty="0"/>
              <a:t> </a:t>
            </a:r>
            <a:r>
              <a:rPr lang="en-US" dirty="0" err="1"/>
              <a:t>neuronas</a:t>
            </a:r>
            <a:r>
              <a:rPr lang="en-US" dirty="0"/>
              <a:t> y </a:t>
            </a:r>
            <a:r>
              <a:rPr lang="en-US" dirty="0" err="1"/>
              <a:t>otros</a:t>
            </a:r>
            <a:r>
              <a:rPr lang="en-US" dirty="0"/>
              <a:t> </a:t>
            </a:r>
            <a:r>
              <a:rPr lang="en-US" dirty="0" err="1"/>
              <a:t>tipos</a:t>
            </a:r>
            <a:r>
              <a:rPr lang="en-US" dirty="0"/>
              <a:t> de </a:t>
            </a:r>
            <a:r>
              <a:rPr lang="en-US" dirty="0" err="1"/>
              <a:t>células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lvl="0" indent="0" algn="l" rtl="0">
              <a:spcBef>
                <a:spcPts val="0"/>
              </a:spcBef>
              <a:spcAft>
                <a:spcPts val="0"/>
              </a:spcAft>
              <a:buNone/>
            </a:pPr>
            <a:r>
              <a:rPr lang="es-419" dirty="0"/>
              <a:t>Una vez que la señal conducida por el volumen alcanza el borde del volumen por el que viaja, la conducción del volumen ya no puede ocurrir, ya que los iones no pueden salir del volumen. Entre volúmenes, se crea una forma de capacitancia que se vuelve responsable de la propagación de la señal.</a:t>
            </a:r>
          </a:p>
          <a:p>
            <a:pPr marL="0" lvl="0" indent="0" algn="l" rtl="0">
              <a:spcBef>
                <a:spcPts val="0"/>
              </a:spcBef>
              <a:spcAft>
                <a:spcPts val="0"/>
              </a:spcAft>
              <a:buNone/>
            </a:pPr>
            <a:endParaRPr lang="es-419" dirty="0"/>
          </a:p>
          <a:p>
            <a:pPr marL="0" lvl="0" indent="0" algn="l" rtl="0">
              <a:spcBef>
                <a:spcPts val="0"/>
              </a:spcBef>
              <a:spcAft>
                <a:spcPts val="0"/>
              </a:spcAft>
              <a:buNone/>
            </a:pPr>
            <a:r>
              <a:rPr lang="es-419" dirty="0">
                <a:solidFill>
                  <a:schemeClr val="dk1"/>
                </a:solidFill>
              </a:rPr>
              <a:t>Un CAPACITOR es, en su forma más general, dos grupos de cargas separadas por una capa aislante (un dieléctrico). La capa aislante evita que los iones se mezclen; si no hubiera una capa aislante, las cargas se mezclarían y el resultado sería una piscina con carga neutra. La secuencia de capas desde el cerebro hasta las capas de duramadre, las capas del cráneo, las capas del cuero cabelludo, el gel de electrodo y el electrodo forma una serie de volúmenes conductores separados por capas aislantes, similar a una pila de condensadores.</a:t>
            </a:r>
          </a:p>
          <a:p>
            <a:pPr marL="0" lvl="0" indent="0" algn="l" rtl="0">
              <a:spcBef>
                <a:spcPts val="0"/>
              </a:spcBef>
              <a:spcAft>
                <a:spcPts val="0"/>
              </a:spcAft>
              <a:buNone/>
            </a:pPr>
            <a:endParaRPr lang="es-419" dirty="0">
              <a:solidFill>
                <a:schemeClr val="dk1"/>
              </a:solidFill>
            </a:endParaRPr>
          </a:p>
          <a:p>
            <a:pPr marL="0" lvl="0" indent="0" algn="l" rtl="0">
              <a:spcBef>
                <a:spcPts val="0"/>
              </a:spcBef>
              <a:spcAft>
                <a:spcPts val="0"/>
              </a:spcAft>
              <a:buNone/>
            </a:pPr>
            <a:r>
              <a:rPr lang="es-419" dirty="0">
                <a:solidFill>
                  <a:schemeClr val="dk1"/>
                </a:solidFill>
              </a:rPr>
              <a:t>Considere un potencial que llega a la capa cortical. La positividad extracelular se propagará a través de la conducción de volumen hacia el lado cercano de la capa aislante más cercana, momento en el que la conducción de volumen no puede transportar la señal más lejos porque la capa aislante es una barrera física para el flujo de iones. Los iones positivos acumulados en el lado cercano de la capa aislante repelerán las cargas positivas en el otro lado de la capa aislante. Las cargas positivas repelidas y acumuladas en el lado opuesto de la capa aislante, a su vez, alejarán otras cargas positivas. Este proceso se repetirá en todos los condensadores de la pila hasta llegar al electrodo.</a:t>
            </a:r>
            <a:endParaRPr lang="en-US" b="1"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46660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En</a:t>
            </a:r>
            <a:r>
              <a:rPr lang="en-US" dirty="0"/>
              <a:t> un </a:t>
            </a:r>
            <a:r>
              <a:rPr lang="en-US" dirty="0" err="1"/>
              <a:t>instante</a:t>
            </a:r>
            <a:r>
              <a:rPr lang="en-US" dirty="0"/>
              <a:t> dado la gran </a:t>
            </a:r>
            <a:r>
              <a:rPr lang="en-US" dirty="0" err="1"/>
              <a:t>mayoría</a:t>
            </a:r>
            <a:r>
              <a:rPr lang="en-US" dirty="0"/>
              <a:t> de </a:t>
            </a:r>
            <a:r>
              <a:rPr lang="en-US" dirty="0" err="1"/>
              <a:t>estas</a:t>
            </a:r>
            <a:r>
              <a:rPr lang="en-US" dirty="0"/>
              <a:t> </a:t>
            </a:r>
            <a:r>
              <a:rPr lang="en-US" dirty="0" err="1"/>
              <a:t>neuronas</a:t>
            </a:r>
            <a:r>
              <a:rPr lang="en-US" dirty="0"/>
              <a:t> </a:t>
            </a:r>
            <a:r>
              <a:rPr lang="en-US" dirty="0" err="1"/>
              <a:t>corticales</a:t>
            </a:r>
            <a:r>
              <a:rPr lang="en-US" dirty="0"/>
              <a:t> no </a:t>
            </a:r>
            <a:r>
              <a:rPr lang="en-US" dirty="0" err="1"/>
              <a:t>están</a:t>
            </a:r>
            <a:r>
              <a:rPr lang="en-US" dirty="0"/>
              <a:t> </a:t>
            </a:r>
            <a:r>
              <a:rPr lang="en-US" dirty="0" err="1"/>
              <a:t>conduciendo</a:t>
            </a:r>
            <a:r>
              <a:rPr lang="en-US" dirty="0"/>
              <a:t> </a:t>
            </a:r>
            <a:r>
              <a:rPr lang="en-US" dirty="0" err="1"/>
              <a:t>impulsos</a:t>
            </a:r>
            <a:r>
              <a:rPr lang="en-US" dirty="0"/>
              <a:t> </a:t>
            </a:r>
            <a:r>
              <a:rPr lang="en-US" dirty="0" err="1"/>
              <a:t>nerviosos</a:t>
            </a:r>
            <a:r>
              <a:rPr lang="en-US" dirty="0"/>
              <a:t>, </a:t>
            </a:r>
            <a:r>
              <a:rPr lang="en-US" dirty="0" err="1"/>
              <a:t>sino</a:t>
            </a:r>
            <a:r>
              <a:rPr lang="en-US" dirty="0"/>
              <a:t> que </a:t>
            </a:r>
            <a:r>
              <a:rPr lang="en-US" dirty="0" err="1"/>
              <a:t>sus</a:t>
            </a:r>
            <a:r>
              <a:rPr lang="en-US" dirty="0"/>
              <a:t> </a:t>
            </a:r>
            <a:r>
              <a:rPr lang="en-US" dirty="0" err="1"/>
              <a:t>dendritas</a:t>
            </a:r>
            <a:r>
              <a:rPr lang="en-US" dirty="0"/>
              <a:t> </a:t>
            </a:r>
            <a:r>
              <a:rPr lang="en-US" dirty="0" err="1"/>
              <a:t>presentan</a:t>
            </a:r>
            <a:r>
              <a:rPr lang="en-US" dirty="0"/>
              <a:t> </a:t>
            </a:r>
            <a:r>
              <a:rPr lang="en-US" dirty="0" err="1"/>
              <a:t>una</a:t>
            </a:r>
            <a:r>
              <a:rPr lang="en-US" dirty="0"/>
              <a:t> </a:t>
            </a:r>
            <a:r>
              <a:rPr lang="en-US" dirty="0" err="1"/>
              <a:t>actividad</a:t>
            </a:r>
            <a:r>
              <a:rPr lang="en-US" dirty="0"/>
              <a:t> </a:t>
            </a:r>
            <a:r>
              <a:rPr lang="en-US" dirty="0" err="1"/>
              <a:t>eléctrica</a:t>
            </a:r>
            <a:r>
              <a:rPr lang="en-US" dirty="0"/>
              <a:t> basal (</a:t>
            </a:r>
            <a:r>
              <a:rPr lang="en-US" dirty="0" err="1"/>
              <a:t>insuficiente</a:t>
            </a:r>
            <a:r>
              <a:rPr lang="en-US" dirty="0"/>
              <a:t> para </a:t>
            </a:r>
            <a:r>
              <a:rPr lang="en-US" dirty="0" err="1"/>
              <a:t>generar</a:t>
            </a:r>
            <a:r>
              <a:rPr lang="en-US" dirty="0"/>
              <a:t> un </a:t>
            </a:r>
            <a:r>
              <a:rPr lang="en-US" dirty="0" err="1"/>
              <a:t>potencial</a:t>
            </a:r>
            <a:r>
              <a:rPr lang="en-US" dirty="0"/>
              <a:t> de </a:t>
            </a:r>
            <a:r>
              <a:rPr lang="en-US" dirty="0" err="1"/>
              <a:t>acción</a:t>
            </a:r>
            <a:r>
              <a:rPr lang="en-US" dirty="0"/>
              <a:t>). </a:t>
            </a:r>
            <a:r>
              <a:rPr lang="en-US" dirty="0" err="1"/>
              <a:t>Esta</a:t>
            </a:r>
            <a:r>
              <a:rPr lang="en-US" dirty="0"/>
              <a:t> </a:t>
            </a:r>
            <a:r>
              <a:rPr lang="en-US" dirty="0" err="1"/>
              <a:t>actividad</a:t>
            </a:r>
            <a:r>
              <a:rPr lang="en-US" dirty="0"/>
              <a:t> </a:t>
            </a:r>
            <a:r>
              <a:rPr lang="en-US" dirty="0" err="1"/>
              <a:t>es</a:t>
            </a:r>
            <a:r>
              <a:rPr lang="en-US" dirty="0"/>
              <a:t> </a:t>
            </a:r>
            <a:r>
              <a:rPr lang="en-US" dirty="0" err="1"/>
              <a:t>oscilatoria</a:t>
            </a:r>
            <a:r>
              <a:rPr lang="en-US" dirty="0"/>
              <a:t> </a:t>
            </a:r>
            <a:r>
              <a:rPr lang="en-US" dirty="0" err="1"/>
              <a:t>en</a:t>
            </a:r>
            <a:r>
              <a:rPr lang="en-US" dirty="0"/>
              <a:t> </a:t>
            </a:r>
            <a:r>
              <a:rPr lang="en-US" dirty="0" err="1"/>
              <a:t>fase</a:t>
            </a:r>
            <a:r>
              <a:rPr lang="en-US" dirty="0"/>
              <a:t> con </a:t>
            </a:r>
            <a:r>
              <a:rPr lang="en-US" dirty="0" err="1"/>
              <a:t>los</a:t>
            </a:r>
            <a:r>
              <a:rPr lang="en-US" dirty="0"/>
              <a:t> </a:t>
            </a:r>
            <a:r>
              <a:rPr lang="en-US" dirty="0" err="1"/>
              <a:t>cientos</a:t>
            </a:r>
            <a:r>
              <a:rPr lang="en-US" dirty="0"/>
              <a:t> de miles de </a:t>
            </a:r>
            <a:r>
              <a:rPr lang="en-US" dirty="0" err="1"/>
              <a:t>millones</a:t>
            </a:r>
            <a:r>
              <a:rPr lang="en-US" dirty="0"/>
              <a:t> de </a:t>
            </a:r>
            <a:r>
              <a:rPr lang="en-US" dirty="0" err="1"/>
              <a:t>dendritas</a:t>
            </a:r>
            <a:r>
              <a:rPr lang="en-US" dirty="0"/>
              <a:t> de </a:t>
            </a:r>
            <a:r>
              <a:rPr lang="en-US" dirty="0" err="1"/>
              <a:t>otras</a:t>
            </a:r>
            <a:r>
              <a:rPr lang="en-US" dirty="0"/>
              <a:t> </a:t>
            </a:r>
            <a:r>
              <a:rPr lang="en-US" dirty="0" err="1"/>
              <a:t>neuronas</a:t>
            </a:r>
            <a:r>
              <a:rPr lang="en-US" dirty="0"/>
              <a:t> y </a:t>
            </a:r>
            <a:r>
              <a:rPr lang="en-US" dirty="0" err="1"/>
              <a:t>es</a:t>
            </a:r>
            <a:r>
              <a:rPr lang="en-US" dirty="0"/>
              <a:t> lo que </a:t>
            </a:r>
            <a:r>
              <a:rPr lang="en-US" dirty="0" err="1"/>
              <a:t>nosotros</a:t>
            </a:r>
            <a:r>
              <a:rPr lang="en-US" dirty="0"/>
              <a:t> </a:t>
            </a:r>
            <a:r>
              <a:rPr lang="en-US" dirty="0" err="1"/>
              <a:t>podemos</a:t>
            </a:r>
            <a:r>
              <a:rPr lang="en-US" dirty="0"/>
              <a:t> "</a:t>
            </a:r>
            <a:r>
              <a:rPr lang="en-US" dirty="0" err="1"/>
              <a:t>sensar</a:t>
            </a:r>
            <a:r>
              <a:rPr lang="en-US" dirty="0"/>
              <a:t>" </a:t>
            </a:r>
            <a:r>
              <a:rPr lang="en-US" dirty="0" err="1"/>
              <a:t>en</a:t>
            </a:r>
            <a:r>
              <a:rPr lang="en-US" dirty="0"/>
              <a:t> el EEG.</a:t>
            </a:r>
          </a:p>
          <a:p>
            <a:endParaRPr lang="en-US" dirty="0"/>
          </a:p>
          <a:p>
            <a:r>
              <a:rPr lang="en-US" dirty="0" err="1"/>
              <a:t>Aún</a:t>
            </a:r>
            <a:r>
              <a:rPr lang="en-US" dirty="0"/>
              <a:t> </a:t>
            </a:r>
            <a:r>
              <a:rPr lang="en-US" dirty="0" err="1"/>
              <a:t>siendo</a:t>
            </a:r>
            <a:r>
              <a:rPr lang="en-US" dirty="0"/>
              <a:t> miles de </a:t>
            </a:r>
            <a:r>
              <a:rPr lang="en-US" dirty="0" err="1"/>
              <a:t>millones</a:t>
            </a:r>
            <a:r>
              <a:rPr lang="en-US" dirty="0"/>
              <a:t> de </a:t>
            </a:r>
            <a:r>
              <a:rPr lang="en-US" dirty="0" err="1"/>
              <a:t>neuronas</a:t>
            </a:r>
            <a:r>
              <a:rPr lang="en-US" dirty="0"/>
              <a:t> "</a:t>
            </a:r>
            <a:r>
              <a:rPr lang="en-US" dirty="0" err="1"/>
              <a:t>hablando</a:t>
            </a:r>
            <a:r>
              <a:rPr lang="en-US" dirty="0"/>
              <a:t> al </a:t>
            </a:r>
            <a:r>
              <a:rPr lang="en-US" dirty="0" err="1"/>
              <a:t>mismo</a:t>
            </a:r>
            <a:r>
              <a:rPr lang="en-US" dirty="0"/>
              <a:t> </a:t>
            </a:r>
            <a:r>
              <a:rPr lang="en-US" dirty="0" err="1"/>
              <a:t>tiempo</a:t>
            </a:r>
            <a:r>
              <a:rPr lang="en-US" dirty="0"/>
              <a:t>", </a:t>
            </a:r>
            <a:r>
              <a:rPr lang="en-US" dirty="0" err="1"/>
              <a:t>tenemos</a:t>
            </a:r>
            <a:r>
              <a:rPr lang="en-US" dirty="0"/>
              <a:t> </a:t>
            </a:r>
            <a:r>
              <a:rPr lang="en-US" dirty="0" err="1"/>
              <a:t>una</a:t>
            </a:r>
            <a:r>
              <a:rPr lang="en-US" dirty="0"/>
              <a:t> </a:t>
            </a:r>
            <a:r>
              <a:rPr lang="en-US" dirty="0" err="1"/>
              <a:t>señal</a:t>
            </a:r>
            <a:r>
              <a:rPr lang="en-US" dirty="0"/>
              <a:t> que </a:t>
            </a:r>
            <a:r>
              <a:rPr lang="en-US" dirty="0" err="1"/>
              <a:t>va</a:t>
            </a:r>
            <a:r>
              <a:rPr lang="en-US" dirty="0"/>
              <a:t> de </a:t>
            </a:r>
            <a:r>
              <a:rPr lang="en-US" dirty="0" err="1"/>
              <a:t>pocos</a:t>
            </a:r>
            <a:r>
              <a:rPr lang="en-US" dirty="0"/>
              <a:t> </a:t>
            </a:r>
            <a:r>
              <a:rPr lang="en-US" dirty="0" err="1"/>
              <a:t>μV</a:t>
            </a:r>
            <a:r>
              <a:rPr lang="en-US" dirty="0"/>
              <a:t> a 100 </a:t>
            </a:r>
            <a:r>
              <a:rPr lang="en-US" dirty="0" err="1"/>
              <a:t>μV</a:t>
            </a:r>
            <a:endParaRPr lang="en-US" dirty="0"/>
          </a:p>
          <a:p>
            <a:endParaRPr lang="en-US" dirty="0"/>
          </a:p>
          <a:p>
            <a:endParaRPr lang="en-US" dirty="0"/>
          </a:p>
          <a:p>
            <a:r>
              <a:rPr lang="en-US" dirty="0"/>
              <a:t>Y </a:t>
            </a:r>
            <a:r>
              <a:rPr lang="en-US" dirty="0" err="1"/>
              <a:t>ustedes</a:t>
            </a:r>
            <a:r>
              <a:rPr lang="en-US" dirty="0"/>
              <a:t> se </a:t>
            </a:r>
            <a:r>
              <a:rPr lang="en-US" dirty="0" err="1"/>
              <a:t>preguntarán</a:t>
            </a:r>
            <a:r>
              <a:rPr lang="en-US" dirty="0"/>
              <a:t> "¿</a:t>
            </a:r>
            <a:r>
              <a:rPr lang="en-US" dirty="0" err="1"/>
              <a:t>pero</a:t>
            </a:r>
            <a:r>
              <a:rPr lang="en-US" dirty="0"/>
              <a:t> </a:t>
            </a:r>
            <a:r>
              <a:rPr lang="en-US" dirty="0" err="1"/>
              <a:t>cómo</a:t>
            </a:r>
            <a:r>
              <a:rPr lang="en-US" dirty="0"/>
              <a:t> que </a:t>
            </a:r>
            <a:r>
              <a:rPr lang="en-US" b="1" dirty="0"/>
              <a:t>MICROVOLTIOS</a:t>
            </a:r>
            <a:r>
              <a:rPr lang="en-US" dirty="0"/>
              <a:t> </a:t>
            </a:r>
            <a:r>
              <a:rPr lang="en-US" dirty="0" err="1"/>
              <a:t>si</a:t>
            </a:r>
            <a:r>
              <a:rPr lang="en-US" dirty="0"/>
              <a:t> </a:t>
            </a:r>
            <a:r>
              <a:rPr lang="en-US" dirty="0" err="1"/>
              <a:t>en</a:t>
            </a:r>
            <a:r>
              <a:rPr lang="en-US" dirty="0"/>
              <a:t> </a:t>
            </a:r>
            <a:r>
              <a:rPr lang="en-US" dirty="0" err="1"/>
              <a:t>fisiología</a:t>
            </a:r>
            <a:r>
              <a:rPr lang="en-US" dirty="0"/>
              <a:t> </a:t>
            </a:r>
            <a:r>
              <a:rPr lang="en-US" dirty="0" err="1"/>
              <a:t>aprendimos</a:t>
            </a:r>
            <a:r>
              <a:rPr lang="en-US" dirty="0"/>
              <a:t> que </a:t>
            </a:r>
            <a:r>
              <a:rPr lang="en-US" dirty="0" err="1"/>
              <a:t>los</a:t>
            </a:r>
            <a:r>
              <a:rPr lang="en-US" dirty="0"/>
              <a:t> </a:t>
            </a:r>
            <a:r>
              <a:rPr lang="en-US" dirty="0" err="1"/>
              <a:t>potenciales</a:t>
            </a:r>
            <a:r>
              <a:rPr lang="en-US" dirty="0"/>
              <a:t> de </a:t>
            </a:r>
            <a:r>
              <a:rPr lang="en-US" dirty="0" err="1"/>
              <a:t>acción</a:t>
            </a:r>
            <a:r>
              <a:rPr lang="en-US" dirty="0"/>
              <a:t> de </a:t>
            </a:r>
            <a:r>
              <a:rPr lang="en-US" dirty="0" err="1"/>
              <a:t>una</a:t>
            </a:r>
            <a:r>
              <a:rPr lang="en-US" dirty="0"/>
              <a:t> </a:t>
            </a:r>
            <a:r>
              <a:rPr lang="en-US" dirty="0" err="1"/>
              <a:t>neurona</a:t>
            </a:r>
            <a:r>
              <a:rPr lang="en-US" dirty="0"/>
              <a:t> son del </a:t>
            </a:r>
            <a:r>
              <a:rPr lang="en-US" dirty="0" err="1"/>
              <a:t>orden</a:t>
            </a:r>
            <a:r>
              <a:rPr lang="en-US" dirty="0"/>
              <a:t> de mil </a:t>
            </a:r>
            <a:r>
              <a:rPr lang="en-US" dirty="0" err="1"/>
              <a:t>veces</a:t>
            </a:r>
            <a:r>
              <a:rPr lang="en-US" dirty="0"/>
              <a:t> </a:t>
            </a:r>
            <a:r>
              <a:rPr lang="en-US" dirty="0" err="1"/>
              <a:t>más</a:t>
            </a:r>
            <a:r>
              <a:rPr lang="en-US" dirty="0"/>
              <a:t> </a:t>
            </a:r>
            <a:r>
              <a:rPr lang="en-US" dirty="0" err="1"/>
              <a:t>grandes</a:t>
            </a:r>
            <a:r>
              <a:rPr lang="en-US" dirty="0"/>
              <a:t> (</a:t>
            </a:r>
            <a:r>
              <a:rPr lang="en-US" b="1" dirty="0"/>
              <a:t>MILIVOLTIOS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Bueno, no </a:t>
            </a:r>
            <a:r>
              <a:rPr lang="en-US" dirty="0" err="1"/>
              <a:t>os</a:t>
            </a:r>
            <a:r>
              <a:rPr lang="en-US" dirty="0"/>
              <a:t> </a:t>
            </a:r>
            <a:r>
              <a:rPr lang="en-US" dirty="0" err="1"/>
              <a:t>desespereis</a:t>
            </a:r>
            <a:r>
              <a:rPr lang="en-US" dirty="0"/>
              <a:t> </a:t>
            </a:r>
            <a:r>
              <a:rPr lang="en-US" dirty="0" err="1"/>
              <a:t>muchachxs</a:t>
            </a:r>
            <a:r>
              <a:rPr lang="en-US" dirty="0"/>
              <a:t>. Hay dos </a:t>
            </a:r>
            <a:r>
              <a:rPr lang="en-US" dirty="0" err="1"/>
              <a:t>explicaciones</a:t>
            </a:r>
            <a:r>
              <a:rPr lang="en-US" dirty="0"/>
              <a:t> para </a:t>
            </a:r>
            <a:r>
              <a:rPr lang="en-US" dirty="0" err="1"/>
              <a:t>esto</a:t>
            </a:r>
            <a:r>
              <a:rPr lang="en-US" dirty="0"/>
              <a:t> que </a:t>
            </a:r>
            <a:r>
              <a:rPr lang="en-US" dirty="0" err="1"/>
              <a:t>retomaremos</a:t>
            </a:r>
            <a:r>
              <a:rPr lang="en-US" dirty="0"/>
              <a:t> </a:t>
            </a:r>
            <a:r>
              <a:rPr lang="en-US" dirty="0" err="1"/>
              <a:t>más</a:t>
            </a:r>
            <a:r>
              <a:rPr lang="en-US" dirty="0"/>
              <a:t> </a:t>
            </a:r>
            <a:r>
              <a:rPr lang="en-US" dirty="0" err="1"/>
              <a:t>adelante</a:t>
            </a:r>
            <a:endParaRPr lang="en-US" dirty="0"/>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277045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primera</a:t>
            </a:r>
            <a:r>
              <a:rPr lang="en-US" dirty="0"/>
              <a:t> </a:t>
            </a:r>
            <a:r>
              <a:rPr lang="en-US" dirty="0" err="1"/>
              <a:t>razón</a:t>
            </a:r>
            <a:r>
              <a:rPr lang="en-US" dirty="0"/>
              <a:t> </a:t>
            </a:r>
            <a:r>
              <a:rPr lang="en-US" dirty="0" err="1"/>
              <a:t>es</a:t>
            </a:r>
            <a:r>
              <a:rPr lang="en-US" dirty="0"/>
              <a:t> que NO ESTAMOS MIDIENDO LOS POTENCIALES DE ACCIÓN, </a:t>
            </a:r>
            <a:r>
              <a:rPr lang="en-US" dirty="0" err="1"/>
              <a:t>sino</a:t>
            </a:r>
            <a:r>
              <a:rPr lang="en-US" dirty="0"/>
              <a:t> que lo que </a:t>
            </a:r>
            <a:r>
              <a:rPr lang="en-US" dirty="0" err="1"/>
              <a:t>sensa</a:t>
            </a:r>
            <a:r>
              <a:rPr lang="en-US" dirty="0"/>
              <a:t> un </a:t>
            </a:r>
            <a:r>
              <a:rPr lang="en-US" dirty="0" err="1"/>
              <a:t>electrodo</a:t>
            </a:r>
            <a:r>
              <a:rPr lang="en-US" dirty="0"/>
              <a:t> </a:t>
            </a:r>
            <a:r>
              <a:rPr lang="en-US" dirty="0" err="1"/>
              <a:t>en</a:t>
            </a:r>
            <a:r>
              <a:rPr lang="en-US" dirty="0"/>
              <a:t> el </a:t>
            </a:r>
            <a:r>
              <a:rPr lang="en-US" dirty="0" err="1"/>
              <a:t>cuero</a:t>
            </a:r>
            <a:r>
              <a:rPr lang="en-US" dirty="0"/>
              <a:t> </a:t>
            </a:r>
            <a:r>
              <a:rPr lang="en-US" dirty="0" err="1"/>
              <a:t>cabelludo</a:t>
            </a:r>
            <a:r>
              <a:rPr lang="en-US" dirty="0"/>
              <a:t> </a:t>
            </a:r>
            <a:r>
              <a:rPr lang="en-US" dirty="0" err="1"/>
              <a:t>es</a:t>
            </a:r>
            <a:r>
              <a:rPr lang="en-US" dirty="0"/>
              <a:t> el </a:t>
            </a:r>
            <a:r>
              <a:rPr lang="en-US" dirty="0" err="1"/>
              <a:t>resultado</a:t>
            </a:r>
            <a:r>
              <a:rPr lang="en-US" dirty="0"/>
              <a:t> de la </a:t>
            </a:r>
            <a:r>
              <a:rPr lang="en-US" dirty="0" err="1"/>
              <a:t>suma</a:t>
            </a:r>
            <a:r>
              <a:rPr lang="en-US" dirty="0"/>
              <a:t> de </a:t>
            </a:r>
            <a:r>
              <a:rPr lang="en-US" dirty="0" err="1"/>
              <a:t>potenciales</a:t>
            </a:r>
            <a:r>
              <a:rPr lang="en-US" dirty="0"/>
              <a:t> </a:t>
            </a:r>
            <a:r>
              <a:rPr lang="en-US" dirty="0" err="1"/>
              <a:t>dendríticos</a:t>
            </a:r>
            <a:r>
              <a:rPr lang="en-US" dirty="0"/>
              <a:t> </a:t>
            </a:r>
            <a:r>
              <a:rPr lang="en-US" dirty="0" err="1"/>
              <a:t>postsinápticos</a:t>
            </a:r>
            <a:r>
              <a:rPr lang="en-US" dirty="0"/>
              <a:t> de </a:t>
            </a:r>
            <a:r>
              <a:rPr lang="en-US" dirty="0" err="1"/>
              <a:t>neuronas</a:t>
            </a:r>
            <a:r>
              <a:rPr lang="en-US" dirty="0"/>
              <a:t> </a:t>
            </a:r>
            <a:r>
              <a:rPr lang="en-US" dirty="0" err="1"/>
              <a:t>piramidales</a:t>
            </a:r>
            <a:r>
              <a:rPr lang="en-US" dirty="0"/>
              <a:t> (</a:t>
            </a:r>
            <a:r>
              <a:rPr lang="en-US" dirty="0" err="1"/>
              <a:t>esto</a:t>
            </a:r>
            <a:r>
              <a:rPr lang="en-US" dirty="0"/>
              <a:t> </a:t>
            </a:r>
            <a:r>
              <a:rPr lang="en-US" dirty="0" err="1"/>
              <a:t>es</a:t>
            </a:r>
            <a:r>
              <a:rPr lang="en-US" dirty="0"/>
              <a:t> a lo que </a:t>
            </a:r>
            <a:r>
              <a:rPr lang="en-US" dirty="0" err="1"/>
              <a:t>refiero</a:t>
            </a:r>
            <a:r>
              <a:rPr lang="en-US" dirty="0"/>
              <a:t> con "</a:t>
            </a:r>
            <a:r>
              <a:rPr lang="en-US" dirty="0" err="1"/>
              <a:t>muchas</a:t>
            </a:r>
            <a:r>
              <a:rPr lang="en-US" dirty="0"/>
              <a:t> </a:t>
            </a:r>
            <a:r>
              <a:rPr lang="en-US" dirty="0" err="1"/>
              <a:t>neuronas</a:t>
            </a:r>
            <a:r>
              <a:rPr lang="en-US" dirty="0"/>
              <a:t> </a:t>
            </a:r>
            <a:r>
              <a:rPr lang="en-US" dirty="0" err="1"/>
              <a:t>hablando</a:t>
            </a:r>
            <a:r>
              <a:rPr lang="en-US" dirty="0"/>
              <a:t> al </a:t>
            </a:r>
            <a:r>
              <a:rPr lang="en-US" dirty="0" err="1"/>
              <a:t>mismo</a:t>
            </a:r>
            <a:r>
              <a:rPr lang="en-US" dirty="0"/>
              <a:t> </a:t>
            </a:r>
            <a:r>
              <a:rPr lang="en-US" dirty="0" err="1"/>
              <a:t>tiempo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664744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por otro lado, la señal que sensamos no es la suma directa de todas estas miles de millones de neuronas "activandose" al mismo tiempo, sino que hay disipasión de esta información y energía por las distintas capas que tenemos entre donde posicionamos al electrodo y la fuente emisora (suma de neuronas piramidales).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Bueno ..</a:t>
            </a:r>
          </a:p>
          <a:p>
            <a:endParaRPr lang="en-US" dirty="0"/>
          </a:p>
          <a:p>
            <a:r>
              <a:rPr lang="en-US" dirty="0" err="1"/>
              <a:t>Continuemos</a:t>
            </a:r>
            <a:r>
              <a:rPr lang="en-US" dirty="0"/>
              <a:t> con lo que </a:t>
            </a:r>
            <a:r>
              <a:rPr lang="en-US" dirty="0" err="1"/>
              <a:t>nos</a:t>
            </a:r>
            <a:r>
              <a:rPr lang="en-US" dirty="0"/>
              <a:t> compete que </a:t>
            </a:r>
            <a:r>
              <a:rPr lang="en-US" dirty="0" err="1"/>
              <a:t>es</a:t>
            </a:r>
            <a:r>
              <a:rPr lang="en-US" dirty="0"/>
              <a:t> la </a:t>
            </a:r>
            <a:r>
              <a:rPr lang="en-US" dirty="0" err="1"/>
              <a:t>electroencefalografía</a:t>
            </a:r>
            <a:r>
              <a:rPr lang="en-US" dirty="0"/>
              <a:t>.</a:t>
            </a:r>
          </a:p>
          <a:p>
            <a:endParaRPr lang="en-US" dirty="0"/>
          </a:p>
          <a:p>
            <a:r>
              <a:rPr lang="en-US" dirty="0" err="1"/>
              <a:t>En</a:t>
            </a:r>
            <a:r>
              <a:rPr lang="en-US" dirty="0"/>
              <a:t> </a:t>
            </a:r>
            <a:r>
              <a:rPr lang="en-US" dirty="0" err="1"/>
              <a:t>esta</a:t>
            </a:r>
            <a:r>
              <a:rPr lang="en-US" dirty="0"/>
              <a:t> </a:t>
            </a:r>
            <a:r>
              <a:rPr lang="en-US" dirty="0" err="1"/>
              <a:t>diapo</a:t>
            </a:r>
            <a:r>
              <a:rPr lang="en-US" dirty="0"/>
              <a:t> </a:t>
            </a:r>
            <a:r>
              <a:rPr lang="en-US" dirty="0" err="1"/>
              <a:t>pueden</a:t>
            </a:r>
            <a:r>
              <a:rPr lang="en-US" dirty="0"/>
              <a:t> </a:t>
            </a:r>
            <a:r>
              <a:rPr lang="en-US" dirty="0" err="1"/>
              <a:t>ver</a:t>
            </a:r>
            <a:r>
              <a:rPr lang="en-US" dirty="0"/>
              <a:t> las dos </a:t>
            </a:r>
            <a:r>
              <a:rPr lang="en-US" dirty="0" err="1"/>
              <a:t>mayores</a:t>
            </a:r>
            <a:r>
              <a:rPr lang="en-US" dirty="0"/>
              <a:t> "</a:t>
            </a:r>
            <a:r>
              <a:rPr lang="en-US" dirty="0" err="1"/>
              <a:t>familias</a:t>
            </a:r>
            <a:r>
              <a:rPr lang="en-US" dirty="0"/>
              <a:t>" de </a:t>
            </a:r>
            <a:r>
              <a:rPr lang="en-US" dirty="0" err="1"/>
              <a:t>cómo</a:t>
            </a:r>
            <a:r>
              <a:rPr lang="en-US" dirty="0"/>
              <a:t> </a:t>
            </a:r>
            <a:r>
              <a:rPr lang="en-US" dirty="0" err="1"/>
              <a:t>hacer</a:t>
            </a:r>
            <a:r>
              <a:rPr lang="en-US" dirty="0"/>
              <a:t> </a:t>
            </a:r>
            <a:r>
              <a:rPr lang="en-US" dirty="0" err="1"/>
              <a:t>este</a:t>
            </a:r>
            <a:r>
              <a:rPr lang="en-US" dirty="0"/>
              <a:t> </a:t>
            </a:r>
            <a:r>
              <a:rPr lang="en-US" dirty="0" err="1"/>
              <a:t>estudio</a:t>
            </a:r>
            <a:r>
              <a:rPr lang="en-US" dirty="0"/>
              <a:t>:</a:t>
            </a:r>
          </a:p>
          <a:p>
            <a:endParaRPr lang="en-US" dirty="0"/>
          </a:p>
          <a:p>
            <a:r>
              <a:rPr lang="en-US" dirty="0"/>
              <a:t>- A </a:t>
            </a:r>
            <a:r>
              <a:rPr lang="en-US" dirty="0" err="1"/>
              <a:t>través</a:t>
            </a:r>
            <a:r>
              <a:rPr lang="en-US" dirty="0"/>
              <a:t> de un "</a:t>
            </a:r>
            <a:r>
              <a:rPr lang="en-US" dirty="0" err="1"/>
              <a:t>gorro</a:t>
            </a:r>
            <a:r>
              <a:rPr lang="en-US" dirty="0"/>
              <a:t>" con </a:t>
            </a:r>
            <a:r>
              <a:rPr lang="en-US" dirty="0" err="1"/>
              <a:t>electrodos</a:t>
            </a:r>
            <a:r>
              <a:rPr lang="en-US" dirty="0"/>
              <a:t> </a:t>
            </a:r>
            <a:r>
              <a:rPr lang="en-US" dirty="0" err="1"/>
              <a:t>previamente</a:t>
            </a:r>
            <a:r>
              <a:rPr lang="en-US" dirty="0"/>
              <a:t> </a:t>
            </a:r>
            <a:r>
              <a:rPr lang="en-US" dirty="0" err="1"/>
              <a:t>posicionados</a:t>
            </a:r>
            <a:endParaRPr lang="en-US" dirty="0"/>
          </a:p>
          <a:p>
            <a:endParaRPr lang="en-US" dirty="0"/>
          </a:p>
          <a:p>
            <a:r>
              <a:rPr lang="en-US" dirty="0"/>
              <a:t>- </a:t>
            </a:r>
            <a:r>
              <a:rPr lang="en-US" dirty="0" err="1"/>
              <a:t>Colocando</a:t>
            </a:r>
            <a:r>
              <a:rPr lang="en-US" dirty="0"/>
              <a:t> </a:t>
            </a:r>
            <a:r>
              <a:rPr lang="en-US" dirty="0" err="1"/>
              <a:t>cada</a:t>
            </a:r>
            <a:r>
              <a:rPr lang="en-US" dirty="0"/>
              <a:t> </a:t>
            </a:r>
            <a:r>
              <a:rPr lang="en-US" dirty="0" err="1"/>
              <a:t>electrodo</a:t>
            </a:r>
            <a:r>
              <a:rPr lang="en-US" dirty="0"/>
              <a:t> </a:t>
            </a:r>
            <a:r>
              <a:rPr lang="en-US" dirty="0" err="1"/>
              <a:t>en</a:t>
            </a:r>
            <a:r>
              <a:rPr lang="en-US" dirty="0"/>
              <a:t> la </a:t>
            </a:r>
            <a:r>
              <a:rPr lang="en-US" dirty="0" err="1"/>
              <a:t>posición</a:t>
            </a:r>
            <a:r>
              <a:rPr lang="en-US" dirty="0"/>
              <a:t> que </a:t>
            </a:r>
            <a:r>
              <a:rPr lang="en-US" dirty="0" err="1"/>
              <a:t>uno</a:t>
            </a:r>
            <a:r>
              <a:rPr lang="en-US" dirty="0"/>
              <a:t> </a:t>
            </a:r>
            <a:r>
              <a:rPr lang="en-US" dirty="0" err="1"/>
              <a:t>crea</a:t>
            </a:r>
            <a:r>
              <a:rPr lang="en-US" dirty="0"/>
              <a:t> </a:t>
            </a:r>
            <a:r>
              <a:rPr lang="en-US" dirty="0" err="1"/>
              <a:t>necesaria</a:t>
            </a:r>
            <a:r>
              <a:rPr lang="en-US" dirty="0"/>
              <a:t> </a:t>
            </a:r>
            <a:r>
              <a:rPr lang="en-US" dirty="0" err="1"/>
              <a:t>evaluar</a:t>
            </a:r>
            <a:endParaRPr lang="en-US" dirty="0"/>
          </a:p>
          <a:p>
            <a:endParaRPr lang="en-US" dirty="0"/>
          </a:p>
          <a:p>
            <a:r>
              <a:rPr lang="en-US" dirty="0"/>
              <a:t>La principal </a:t>
            </a:r>
            <a:r>
              <a:rPr lang="en-US" dirty="0" err="1"/>
              <a:t>diferencia</a:t>
            </a:r>
            <a:r>
              <a:rPr lang="en-US" dirty="0"/>
              <a:t> </a:t>
            </a:r>
            <a:r>
              <a:rPr lang="en-US" dirty="0" err="1"/>
              <a:t>es</a:t>
            </a:r>
            <a:r>
              <a:rPr lang="en-US" dirty="0"/>
              <a:t> </a:t>
            </a:r>
            <a:r>
              <a:rPr lang="en-US" dirty="0" err="1"/>
              <a:t>económica</a:t>
            </a:r>
            <a:r>
              <a:rPr lang="en-US" dirty="0"/>
              <a:t> </a:t>
            </a:r>
            <a:r>
              <a:rPr lang="en-US" dirty="0" err="1"/>
              <a:t>ya</a:t>
            </a:r>
            <a:r>
              <a:rPr lang="en-US" dirty="0"/>
              <a:t> que </a:t>
            </a:r>
            <a:r>
              <a:rPr lang="en-US" dirty="0" err="1"/>
              <a:t>los</a:t>
            </a:r>
            <a:r>
              <a:rPr lang="en-US" dirty="0"/>
              <a:t> </a:t>
            </a:r>
            <a:r>
              <a:rPr lang="en-US" dirty="0" err="1"/>
              <a:t>gorros</a:t>
            </a:r>
            <a:r>
              <a:rPr lang="en-US" dirty="0"/>
              <a:t> </a:t>
            </a:r>
            <a:r>
              <a:rPr lang="en-US" dirty="0" err="1"/>
              <a:t>suelen</a:t>
            </a:r>
            <a:r>
              <a:rPr lang="en-US" dirty="0"/>
              <a:t> </a:t>
            </a:r>
            <a:r>
              <a:rPr lang="en-US" dirty="0" err="1"/>
              <a:t>estar</a:t>
            </a:r>
            <a:r>
              <a:rPr lang="en-US" dirty="0"/>
              <a:t> </a:t>
            </a:r>
            <a:r>
              <a:rPr lang="en-US" dirty="0" err="1"/>
              <a:t>varios</a:t>
            </a:r>
            <a:r>
              <a:rPr lang="en-US" dirty="0"/>
              <a:t> miles de </a:t>
            </a:r>
            <a:r>
              <a:rPr lang="en-US" dirty="0" err="1"/>
              <a:t>dólares</a:t>
            </a:r>
            <a:r>
              <a:rPr lang="en-US" dirty="0"/>
              <a:t> (</a:t>
            </a:r>
            <a:r>
              <a:rPr lang="en-US" dirty="0" err="1"/>
              <a:t>muchos</a:t>
            </a:r>
            <a:r>
              <a:rPr lang="en-US" dirty="0"/>
              <a:t> de </a:t>
            </a:r>
            <a:r>
              <a:rPr lang="en-US" dirty="0" err="1"/>
              <a:t>ellos</a:t>
            </a:r>
            <a:r>
              <a:rPr lang="en-US" dirty="0"/>
              <a:t> </a:t>
            </a:r>
            <a:r>
              <a:rPr lang="en-US" dirty="0" err="1"/>
              <a:t>ya</a:t>
            </a:r>
            <a:r>
              <a:rPr lang="en-US" dirty="0"/>
              <a:t> </a:t>
            </a:r>
            <a:r>
              <a:rPr lang="en-US" dirty="0" err="1"/>
              <a:t>vienen</a:t>
            </a:r>
            <a:r>
              <a:rPr lang="en-US" dirty="0"/>
              <a:t> con el </a:t>
            </a:r>
            <a:r>
              <a:rPr lang="en-US" dirty="0" err="1"/>
              <a:t>equipo</a:t>
            </a:r>
            <a:r>
              <a:rPr lang="en-US" dirty="0"/>
              <a:t> de </a:t>
            </a:r>
            <a:r>
              <a:rPr lang="en-US" dirty="0" err="1"/>
              <a:t>procesamiento</a:t>
            </a:r>
            <a:r>
              <a:rPr lang="en-US" dirty="0"/>
              <a:t> AD </a:t>
            </a:r>
            <a:r>
              <a:rPr lang="en-US" dirty="0" err="1"/>
              <a:t>incluido</a:t>
            </a:r>
            <a:r>
              <a:rPr lang="en-US" dirty="0"/>
              <a:t>) y </a:t>
            </a:r>
            <a:r>
              <a:rPr lang="en-US" dirty="0" err="1"/>
              <a:t>los</a:t>
            </a:r>
            <a:r>
              <a:rPr lang="en-US" dirty="0"/>
              <a:t> </a:t>
            </a:r>
            <a:r>
              <a:rPr lang="en-US" dirty="0" err="1"/>
              <a:t>electrodos</a:t>
            </a:r>
            <a:r>
              <a:rPr lang="en-US" dirty="0"/>
              <a:t> que </a:t>
            </a:r>
            <a:r>
              <a:rPr lang="en-US" dirty="0" err="1"/>
              <a:t>uno</a:t>
            </a:r>
            <a:r>
              <a:rPr lang="en-US" dirty="0"/>
              <a:t> </a:t>
            </a:r>
            <a:r>
              <a:rPr lang="en-US" dirty="0" err="1"/>
              <a:t>va</a:t>
            </a:r>
            <a:r>
              <a:rPr lang="en-US" dirty="0"/>
              <a:t> </a:t>
            </a:r>
            <a:r>
              <a:rPr lang="en-US" dirty="0" err="1"/>
              <a:t>colocando</a:t>
            </a:r>
            <a:r>
              <a:rPr lang="en-US" dirty="0"/>
              <a:t> no </a:t>
            </a:r>
            <a:r>
              <a:rPr lang="en-US" dirty="0" err="1"/>
              <a:t>superan</a:t>
            </a:r>
            <a:r>
              <a:rPr lang="en-US" dirty="0"/>
              <a:t> </a:t>
            </a:r>
            <a:r>
              <a:rPr lang="en-US" dirty="0" err="1"/>
              <a:t>los</a:t>
            </a:r>
            <a:r>
              <a:rPr lang="en-US" dirty="0"/>
              <a:t> 50usd (y </a:t>
            </a:r>
            <a:r>
              <a:rPr lang="en-US" dirty="0" err="1"/>
              <a:t>los</a:t>
            </a:r>
            <a:r>
              <a:rPr lang="en-US" dirty="0"/>
              <a:t> </a:t>
            </a:r>
            <a:r>
              <a:rPr lang="en-US" dirty="0" err="1"/>
              <a:t>equipos</a:t>
            </a:r>
            <a:r>
              <a:rPr lang="en-US" dirty="0"/>
              <a:t> compatibles que </a:t>
            </a:r>
            <a:r>
              <a:rPr lang="en-US" dirty="0" err="1"/>
              <a:t>podes</a:t>
            </a:r>
            <a:r>
              <a:rPr lang="en-US" dirty="0"/>
              <a:t> </a:t>
            </a:r>
            <a:r>
              <a:rPr lang="en-US" dirty="0" err="1"/>
              <a:t>encontrar</a:t>
            </a:r>
            <a:r>
              <a:rPr lang="en-US" dirty="0"/>
              <a:t> </a:t>
            </a:r>
            <a:r>
              <a:rPr lang="en-US" dirty="0" err="1"/>
              <a:t>están</a:t>
            </a:r>
            <a:r>
              <a:rPr lang="en-US" dirty="0"/>
              <a:t> </a:t>
            </a:r>
            <a:r>
              <a:rPr lang="en-US" dirty="0" err="1"/>
              <a:t>alrededor</a:t>
            </a:r>
            <a:r>
              <a:rPr lang="en-US" dirty="0"/>
              <a:t> de 1000 </a:t>
            </a:r>
            <a:r>
              <a:rPr lang="en-US" dirty="0" err="1"/>
              <a:t>usd</a:t>
            </a:r>
            <a:r>
              <a:rPr lang="en-US" dirty="0"/>
              <a:t> y </a:t>
            </a:r>
            <a:r>
              <a:rPr lang="en-US" dirty="0" err="1"/>
              <a:t>funcionan</a:t>
            </a:r>
            <a:r>
              <a:rPr lang="en-US" dirty="0"/>
              <a:t> </a:t>
            </a:r>
            <a:r>
              <a:rPr lang="en-US" dirty="0" err="1"/>
              <a:t>muy</a:t>
            </a:r>
            <a:r>
              <a:rPr lang="en-US" dirty="0"/>
              <a:t> </a:t>
            </a:r>
            <a:r>
              <a:rPr lang="en-US" dirty="0" err="1"/>
              <a:t>bien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Cualquiera de las dos técnicas que utilicemos, comparten las siguientes características.</a:t>
            </a:r>
          </a:p>
          <a:p>
            <a:endParaRPr lang="en-US"/>
          </a:p>
          <a:p>
            <a:r>
              <a:rPr lang="en-US"/>
              <a:t>* La frecuencia de sampleo de los equipos debe ser mayor a 200Hz (teniendo equipos de 1000Hz) ya que el ancho de banda de interés de lo que queremos medir va entre 0.5 y 100Hz (Nyquist sos vos?)</a:t>
            </a:r>
          </a:p>
          <a:p>
            <a:endParaRPr lang="en-US"/>
          </a:p>
          <a:p>
            <a:r>
              <a:rPr lang="en-US"/>
              <a:t>* Se utilizan canales diferenciales para rechazar el ruido de modo común y eliminar mejor el ruido (Amplificador Operacional sos vos?)</a:t>
            </a:r>
          </a:p>
          <a:p>
            <a:endParaRPr lang="en-US"/>
          </a:p>
          <a:p>
            <a:r>
              <a:rPr lang="en-US"/>
              <a:t>* Y se registran señales entre 5 a 300uv (en realidad no se superan los 150uV pero se puede ver en el sueño de bebés que se llegan a ondas más amplias)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La </a:t>
            </a:r>
            <a:r>
              <a:rPr lang="en-US" dirty="0" err="1"/>
              <a:t>colocación</a:t>
            </a:r>
            <a:r>
              <a:rPr lang="en-US" dirty="0"/>
              <a:t> de </a:t>
            </a:r>
            <a:r>
              <a:rPr lang="en-US" dirty="0" err="1"/>
              <a:t>electrodos</a:t>
            </a:r>
            <a:r>
              <a:rPr lang="en-US" dirty="0"/>
              <a:t> </a:t>
            </a:r>
            <a:r>
              <a:rPr lang="en-US" dirty="0" err="1"/>
              <a:t>sigue</a:t>
            </a:r>
            <a:r>
              <a:rPr lang="en-US" dirty="0"/>
              <a:t> un </a:t>
            </a:r>
            <a:r>
              <a:rPr lang="en-US" dirty="0" err="1"/>
              <a:t>protocolo</a:t>
            </a:r>
            <a:r>
              <a:rPr lang="en-US" dirty="0"/>
              <a:t> </a:t>
            </a:r>
            <a:r>
              <a:rPr lang="en-US" dirty="0" err="1"/>
              <a:t>conocido</a:t>
            </a:r>
            <a:r>
              <a:rPr lang="en-US" dirty="0"/>
              <a:t> </a:t>
            </a:r>
            <a:r>
              <a:rPr lang="en-US" dirty="0" err="1"/>
              <a:t>como</a:t>
            </a:r>
            <a:r>
              <a:rPr lang="en-US" dirty="0"/>
              <a:t> "Sistema 10-20" </a:t>
            </a:r>
            <a:r>
              <a:rPr lang="en-US" dirty="0" err="1"/>
              <a:t>en</a:t>
            </a:r>
            <a:r>
              <a:rPr lang="en-US" dirty="0"/>
              <a:t> </a:t>
            </a:r>
            <a:r>
              <a:rPr lang="en-US" dirty="0" err="1"/>
              <a:t>el</a:t>
            </a:r>
            <a:r>
              <a:rPr lang="en-US" dirty="0"/>
              <a:t> que </a:t>
            </a:r>
            <a:r>
              <a:rPr lang="en-US" dirty="0" err="1"/>
              <a:t>según</a:t>
            </a:r>
            <a:r>
              <a:rPr lang="en-US" dirty="0"/>
              <a:t> las </a:t>
            </a:r>
            <a:r>
              <a:rPr lang="en-US" dirty="0" err="1"/>
              <a:t>dimensiones</a:t>
            </a:r>
            <a:r>
              <a:rPr lang="en-US" dirty="0"/>
              <a:t> del </a:t>
            </a:r>
            <a:r>
              <a:rPr lang="en-US" dirty="0" err="1"/>
              <a:t>cráneo</a:t>
            </a:r>
            <a:r>
              <a:rPr lang="en-US" dirty="0"/>
              <a:t>, se </a:t>
            </a:r>
            <a:r>
              <a:rPr lang="en-US" dirty="0" err="1"/>
              <a:t>estandarizan</a:t>
            </a:r>
            <a:r>
              <a:rPr lang="en-US" dirty="0"/>
              <a:t> las </a:t>
            </a:r>
            <a:r>
              <a:rPr lang="en-US" dirty="0" err="1"/>
              <a:t>posiciones</a:t>
            </a:r>
            <a:r>
              <a:rPr lang="en-US" dirty="0"/>
              <a:t> para </a:t>
            </a:r>
            <a:r>
              <a:rPr lang="en-US" dirty="0" err="1"/>
              <a:t>todos</a:t>
            </a:r>
            <a:r>
              <a:rPr lang="en-US" dirty="0"/>
              <a:t> </a:t>
            </a:r>
            <a:r>
              <a:rPr lang="en-US" dirty="0" err="1"/>
              <a:t>los</a:t>
            </a:r>
            <a:r>
              <a:rPr lang="en-US" dirty="0"/>
              <a:t> </a:t>
            </a:r>
            <a:r>
              <a:rPr lang="en-US" dirty="0" err="1"/>
              <a:t>tamaños</a:t>
            </a:r>
            <a:r>
              <a:rPr lang="en-US" dirty="0"/>
              <a:t> y se le </a:t>
            </a:r>
            <a:r>
              <a:rPr lang="en-US" dirty="0" err="1"/>
              <a:t>coloca</a:t>
            </a:r>
            <a:r>
              <a:rPr lang="en-US" dirty="0"/>
              <a:t> un </a:t>
            </a:r>
            <a:r>
              <a:rPr lang="en-US" dirty="0" err="1"/>
              <a:t>nombre</a:t>
            </a:r>
            <a:r>
              <a:rPr lang="en-US" dirty="0"/>
              <a:t> </a:t>
            </a:r>
            <a:r>
              <a:rPr lang="en-US" dirty="0" err="1"/>
              <a:t>específico</a:t>
            </a:r>
            <a:r>
              <a:rPr lang="en-US" dirty="0"/>
              <a:t> a la </a:t>
            </a:r>
            <a:r>
              <a:rPr lang="en-US" dirty="0" err="1"/>
              <a:t>posición</a:t>
            </a:r>
            <a:r>
              <a:rPr lang="en-US" dirty="0"/>
              <a:t>.</a:t>
            </a:r>
          </a:p>
          <a:p>
            <a:endParaRPr lang="en-US" dirty="0"/>
          </a:p>
          <a:p>
            <a:r>
              <a:rPr lang="en-US" dirty="0" err="1"/>
              <a:t>Fp</a:t>
            </a:r>
            <a:r>
              <a:rPr lang="en-US" dirty="0"/>
              <a:t>: </a:t>
            </a:r>
            <a:r>
              <a:rPr lang="en-US" dirty="0" err="1"/>
              <a:t>frente</a:t>
            </a:r>
            <a:endParaRPr lang="en-US" dirty="0"/>
          </a:p>
          <a:p>
            <a:r>
              <a:rPr lang="en-US" dirty="0"/>
              <a:t>F: </a:t>
            </a:r>
            <a:r>
              <a:rPr lang="en-US" dirty="0" err="1"/>
              <a:t>frontales</a:t>
            </a:r>
            <a:endParaRPr lang="en-US" dirty="0"/>
          </a:p>
          <a:p>
            <a:r>
              <a:rPr lang="en-US" dirty="0"/>
              <a:t>C: </a:t>
            </a:r>
            <a:r>
              <a:rPr lang="en-US" dirty="0" err="1"/>
              <a:t>centrales</a:t>
            </a:r>
            <a:endParaRPr lang="en-US" dirty="0"/>
          </a:p>
          <a:p>
            <a:r>
              <a:rPr lang="en-US" dirty="0"/>
              <a:t>T: </a:t>
            </a:r>
            <a:r>
              <a:rPr lang="en-US" dirty="0" err="1"/>
              <a:t>temporales</a:t>
            </a:r>
            <a:endParaRPr lang="en-US" dirty="0"/>
          </a:p>
          <a:p>
            <a:r>
              <a:rPr lang="en-US" dirty="0"/>
              <a:t>P: </a:t>
            </a:r>
            <a:r>
              <a:rPr lang="en-US" dirty="0" err="1"/>
              <a:t>parietales</a:t>
            </a:r>
            <a:endParaRPr lang="en-US" dirty="0"/>
          </a:p>
          <a:p>
            <a:r>
              <a:rPr lang="en-US" dirty="0"/>
              <a:t>O: </a:t>
            </a:r>
            <a:r>
              <a:rPr lang="en-US" dirty="0" err="1"/>
              <a:t>occipitales</a:t>
            </a:r>
            <a:endParaRPr lang="en-US" dirty="0"/>
          </a:p>
          <a:p>
            <a:r>
              <a:rPr lang="en-US" dirty="0"/>
              <a:t>A: </a:t>
            </a:r>
            <a:r>
              <a:rPr lang="en-US" dirty="0" err="1"/>
              <a:t>orejas</a:t>
            </a:r>
            <a:endParaRPr lang="en-US" dirty="0"/>
          </a:p>
          <a:p>
            <a:r>
              <a:rPr lang="en-US" dirty="0" err="1"/>
              <a:t>números</a:t>
            </a:r>
            <a:r>
              <a:rPr lang="en-US" dirty="0"/>
              <a:t>: pares </a:t>
            </a:r>
            <a:r>
              <a:rPr lang="en-US" dirty="0" err="1"/>
              <a:t>derecha</a:t>
            </a:r>
            <a:r>
              <a:rPr lang="en-US" dirty="0"/>
              <a:t> - </a:t>
            </a:r>
            <a:r>
              <a:rPr lang="en-US" dirty="0" err="1"/>
              <a:t>imparez</a:t>
            </a:r>
            <a:r>
              <a:rPr lang="en-US" dirty="0"/>
              <a:t> </a:t>
            </a:r>
            <a:r>
              <a:rPr lang="en-US" dirty="0" err="1"/>
              <a:t>izquierda</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Cuando</a:t>
            </a:r>
            <a:r>
              <a:rPr lang="en-US" dirty="0"/>
              <a:t> </a:t>
            </a:r>
            <a:r>
              <a:rPr lang="en-US" dirty="0" err="1"/>
              <a:t>registramos</a:t>
            </a:r>
            <a:r>
              <a:rPr lang="en-US" dirty="0"/>
              <a:t> </a:t>
            </a:r>
            <a:r>
              <a:rPr lang="en-US" dirty="0" err="1"/>
              <a:t>una</a:t>
            </a:r>
            <a:r>
              <a:rPr lang="en-US" dirty="0"/>
              <a:t> </a:t>
            </a:r>
            <a:r>
              <a:rPr lang="en-US" dirty="0" err="1"/>
              <a:t>señal</a:t>
            </a:r>
            <a:r>
              <a:rPr lang="en-US" dirty="0"/>
              <a:t> de EEG </a:t>
            </a:r>
            <a:r>
              <a:rPr lang="en-US" dirty="0" err="1"/>
              <a:t>vemos</a:t>
            </a:r>
            <a:r>
              <a:rPr lang="en-US" dirty="0"/>
              <a:t> </a:t>
            </a:r>
            <a:r>
              <a:rPr lang="en-US" dirty="0" err="1"/>
              <a:t>algo</a:t>
            </a:r>
            <a:r>
              <a:rPr lang="en-US" dirty="0"/>
              <a:t> de </a:t>
            </a:r>
            <a:r>
              <a:rPr lang="en-US" dirty="0" err="1"/>
              <a:t>este</a:t>
            </a:r>
            <a:r>
              <a:rPr lang="en-US" dirty="0"/>
              <a:t> </a:t>
            </a:r>
            <a:r>
              <a:rPr lang="en-US" dirty="0" err="1"/>
              <a:t>estilo</a:t>
            </a:r>
            <a:r>
              <a:rPr lang="en-US" dirty="0"/>
              <a:t>.</a:t>
            </a:r>
          </a:p>
          <a:p>
            <a:endParaRPr lang="en-US" dirty="0"/>
          </a:p>
          <a:p>
            <a:r>
              <a:rPr lang="en-US" dirty="0"/>
              <a:t>La </a:t>
            </a:r>
            <a:r>
              <a:rPr lang="en-US" dirty="0" err="1"/>
              <a:t>cantidad</a:t>
            </a:r>
            <a:r>
              <a:rPr lang="en-US" dirty="0"/>
              <a:t> de </a:t>
            </a:r>
            <a:r>
              <a:rPr lang="en-US" dirty="0" err="1"/>
              <a:t>filas</a:t>
            </a:r>
            <a:r>
              <a:rPr lang="en-US" dirty="0"/>
              <a:t> les </a:t>
            </a:r>
            <a:r>
              <a:rPr lang="en-US" dirty="0" err="1"/>
              <a:t>llamamos</a:t>
            </a:r>
            <a:r>
              <a:rPr lang="en-US" dirty="0"/>
              <a:t> CANALES y </a:t>
            </a:r>
            <a:r>
              <a:rPr lang="en-US" dirty="0" err="1"/>
              <a:t>en</a:t>
            </a:r>
            <a:r>
              <a:rPr lang="en-US" dirty="0"/>
              <a:t> </a:t>
            </a:r>
            <a:r>
              <a:rPr lang="en-US" dirty="0" err="1"/>
              <a:t>tiempo</a:t>
            </a:r>
            <a:r>
              <a:rPr lang="en-US" dirty="0"/>
              <a:t> se </a:t>
            </a:r>
            <a:r>
              <a:rPr lang="en-US" dirty="0" err="1"/>
              <a:t>registra</a:t>
            </a:r>
            <a:r>
              <a:rPr lang="en-US" dirty="0"/>
              <a:t> la </a:t>
            </a:r>
            <a:r>
              <a:rPr lang="en-US" dirty="0" err="1"/>
              <a:t>misma</a:t>
            </a:r>
            <a:r>
              <a:rPr lang="en-US" dirty="0"/>
              <a:t> </a:t>
            </a:r>
            <a:r>
              <a:rPr lang="en-US" dirty="0" err="1"/>
              <a:t>información</a:t>
            </a:r>
            <a:r>
              <a:rPr lang="en-US" dirty="0"/>
              <a:t>. </a:t>
            </a:r>
            <a:r>
              <a:rPr lang="en-US" dirty="0" err="1"/>
              <a:t>Cada</a:t>
            </a:r>
            <a:r>
              <a:rPr lang="en-US" dirty="0"/>
              <a:t> canal </a:t>
            </a:r>
            <a:r>
              <a:rPr lang="en-US" dirty="0" err="1"/>
              <a:t>registra</a:t>
            </a:r>
            <a:r>
              <a:rPr lang="en-US" dirty="0"/>
              <a:t> la </a:t>
            </a:r>
            <a:r>
              <a:rPr lang="en-US" dirty="0" err="1"/>
              <a:t>información</a:t>
            </a:r>
            <a:r>
              <a:rPr lang="en-US" dirty="0"/>
              <a:t> de un </a:t>
            </a:r>
            <a:r>
              <a:rPr lang="en-US" dirty="0" err="1"/>
              <a:t>electrodo</a:t>
            </a:r>
            <a:r>
              <a:rPr lang="en-US" dirty="0"/>
              <a:t> </a:t>
            </a:r>
            <a:r>
              <a:rPr lang="en-US" dirty="0" err="1"/>
              <a:t>en</a:t>
            </a:r>
            <a:r>
              <a:rPr lang="en-US" dirty="0"/>
              <a:t> </a:t>
            </a:r>
            <a:r>
              <a:rPr lang="en-US" dirty="0" err="1"/>
              <a:t>una</a:t>
            </a:r>
            <a:r>
              <a:rPr lang="en-US" dirty="0"/>
              <a:t> </a:t>
            </a:r>
            <a:r>
              <a:rPr lang="en-US" dirty="0" err="1"/>
              <a:t>posición</a:t>
            </a:r>
            <a:r>
              <a:rPr lang="en-US" dirty="0"/>
              <a:t> </a:t>
            </a:r>
            <a:r>
              <a:rPr lang="en-US" dirty="0" err="1"/>
              <a:t>distinta</a:t>
            </a:r>
            <a:r>
              <a:rPr lang="en-US" dirty="0"/>
              <a:t>.</a:t>
            </a:r>
          </a:p>
          <a:p>
            <a:endParaRPr lang="en-US" dirty="0"/>
          </a:p>
          <a:p>
            <a:r>
              <a:rPr lang="en-US" dirty="0"/>
              <a:t>Como </a:t>
            </a:r>
            <a:r>
              <a:rPr lang="en-US" dirty="0" err="1"/>
              <a:t>verán</a:t>
            </a:r>
            <a:r>
              <a:rPr lang="en-US" dirty="0"/>
              <a:t>, el EEG </a:t>
            </a:r>
            <a:r>
              <a:rPr lang="en-US" dirty="0" err="1"/>
              <a:t>es</a:t>
            </a:r>
            <a:r>
              <a:rPr lang="en-US" dirty="0"/>
              <a:t> "</a:t>
            </a:r>
            <a:r>
              <a:rPr lang="en-US" dirty="0" err="1"/>
              <a:t>pastito</a:t>
            </a:r>
            <a:r>
              <a:rPr lang="en-US" dirty="0"/>
              <a:t>" (</a:t>
            </a:r>
            <a:r>
              <a:rPr lang="en-US" dirty="0" err="1"/>
              <a:t>principalmente</a:t>
            </a:r>
            <a:r>
              <a:rPr lang="en-US" dirty="0"/>
              <a:t> </a:t>
            </a:r>
            <a:r>
              <a:rPr lang="en-US" dirty="0" err="1"/>
              <a:t>en</a:t>
            </a:r>
            <a:r>
              <a:rPr lang="en-US" dirty="0"/>
              <a:t> </a:t>
            </a:r>
            <a:r>
              <a:rPr lang="en-US" dirty="0" err="1"/>
              <a:t>vigilia</a:t>
            </a:r>
            <a:r>
              <a:rPr lang="en-US" dirty="0"/>
              <a:t>) y </a:t>
            </a:r>
            <a:r>
              <a:rPr lang="en-US" dirty="0" err="1"/>
              <a:t>en</a:t>
            </a:r>
            <a:r>
              <a:rPr lang="en-US" dirty="0"/>
              <a:t> </a:t>
            </a:r>
            <a:r>
              <a:rPr lang="en-US" dirty="0" err="1"/>
              <a:t>cada</a:t>
            </a:r>
            <a:r>
              <a:rPr lang="en-US" dirty="0"/>
              <a:t> </a:t>
            </a:r>
            <a:r>
              <a:rPr lang="en-US" dirty="0" err="1"/>
              <a:t>posición</a:t>
            </a:r>
            <a:r>
              <a:rPr lang="en-US" dirty="0"/>
              <a:t> se </a:t>
            </a:r>
            <a:r>
              <a:rPr lang="en-US" dirty="0" err="1"/>
              <a:t>puede</a:t>
            </a:r>
            <a:r>
              <a:rPr lang="en-US" dirty="0"/>
              <a:t> </a:t>
            </a:r>
            <a:r>
              <a:rPr lang="en-US" dirty="0" err="1"/>
              <a:t>encontrar</a:t>
            </a:r>
            <a:r>
              <a:rPr lang="en-US" dirty="0"/>
              <a:t> </a:t>
            </a:r>
            <a:r>
              <a:rPr lang="en-US" dirty="0" err="1"/>
              <a:t>una</a:t>
            </a:r>
            <a:r>
              <a:rPr lang="en-US" dirty="0"/>
              <a:t> </a:t>
            </a:r>
            <a:r>
              <a:rPr lang="en-US" dirty="0" err="1"/>
              <a:t>similitud</a:t>
            </a:r>
            <a:r>
              <a:rPr lang="en-US" dirty="0"/>
              <a:t> </a:t>
            </a:r>
            <a:r>
              <a:rPr lang="en-US" dirty="0" err="1"/>
              <a:t>en</a:t>
            </a:r>
            <a:r>
              <a:rPr lang="en-US" dirty="0"/>
              <a:t> la forma de </a:t>
            </a:r>
            <a:r>
              <a:rPr lang="en-US" dirty="0" err="1"/>
              <a:t>onda</a:t>
            </a:r>
            <a:r>
              <a:rPr lang="en-US" dirty="0"/>
              <a:t> </a:t>
            </a:r>
            <a:r>
              <a:rPr lang="en-US" dirty="0" err="1"/>
              <a:t>pero</a:t>
            </a:r>
            <a:r>
              <a:rPr lang="en-US" dirty="0"/>
              <a:t> </a:t>
            </a:r>
            <a:r>
              <a:rPr lang="en-US" dirty="0" err="1"/>
              <a:t>distinta</a:t>
            </a:r>
            <a:r>
              <a:rPr lang="en-US" dirty="0"/>
              <a:t> </a:t>
            </a:r>
            <a:r>
              <a:rPr lang="en-US" dirty="0" err="1"/>
              <a:t>en</a:t>
            </a:r>
            <a:r>
              <a:rPr lang="en-US" dirty="0"/>
              <a:t> </a:t>
            </a:r>
            <a:r>
              <a:rPr lang="en-US" dirty="0" err="1"/>
              <a:t>amplitud</a:t>
            </a:r>
            <a:r>
              <a:rPr lang="en-US" dirty="0"/>
              <a:t> </a:t>
            </a:r>
            <a:r>
              <a:rPr lang="en-US" dirty="0" err="1"/>
              <a:t>comunmente</a:t>
            </a:r>
            <a:r>
              <a:rPr lang="en-US" dirty="0"/>
              <a:t>.</a:t>
            </a:r>
          </a:p>
          <a:p>
            <a:endParaRPr lang="en-US" dirty="0"/>
          </a:p>
          <a:p>
            <a:r>
              <a:rPr lang="en-US" dirty="0"/>
              <a:t>Las </a:t>
            </a:r>
            <a:r>
              <a:rPr lang="en-US" dirty="0" err="1"/>
              <a:t>líneas</a:t>
            </a:r>
            <a:r>
              <a:rPr lang="en-US" dirty="0"/>
              <a:t> </a:t>
            </a:r>
            <a:r>
              <a:rPr lang="en-US" dirty="0" err="1"/>
              <a:t>verticales</a:t>
            </a:r>
            <a:r>
              <a:rPr lang="en-US" dirty="0"/>
              <a:t> </a:t>
            </a:r>
            <a:r>
              <a:rPr lang="en-US" dirty="0" err="1"/>
              <a:t>suelen</a:t>
            </a:r>
            <a:r>
              <a:rPr lang="en-US" dirty="0"/>
              <a:t> </a:t>
            </a:r>
            <a:r>
              <a:rPr lang="en-US" dirty="0" err="1"/>
              <a:t>ser</a:t>
            </a:r>
            <a:r>
              <a:rPr lang="en-US" dirty="0"/>
              <a:t> </a:t>
            </a:r>
            <a:r>
              <a:rPr lang="en-US" dirty="0" err="1"/>
              <a:t>muy</a:t>
            </a:r>
            <a:r>
              <a:rPr lang="en-US" dirty="0"/>
              <a:t> </a:t>
            </a:r>
            <a:r>
              <a:rPr lang="en-US" dirty="0" err="1"/>
              <a:t>comun</a:t>
            </a:r>
            <a:r>
              <a:rPr lang="en-US" dirty="0"/>
              <a:t> para </a:t>
            </a:r>
            <a:r>
              <a:rPr lang="en-US" dirty="0" err="1"/>
              <a:t>indicarle</a:t>
            </a:r>
            <a:r>
              <a:rPr lang="en-US" dirty="0"/>
              <a:t> al </a:t>
            </a:r>
            <a:r>
              <a:rPr lang="en-US" dirty="0" err="1"/>
              <a:t>profesional</a:t>
            </a:r>
            <a:r>
              <a:rPr lang="en-US" dirty="0"/>
              <a:t> </a:t>
            </a:r>
            <a:r>
              <a:rPr lang="en-US" dirty="0" err="1"/>
              <a:t>una</a:t>
            </a:r>
            <a:r>
              <a:rPr lang="en-US" dirty="0"/>
              <a:t> </a:t>
            </a:r>
            <a:r>
              <a:rPr lang="en-US" dirty="0" err="1"/>
              <a:t>marca</a:t>
            </a:r>
            <a:r>
              <a:rPr lang="en-US" dirty="0"/>
              <a:t> temporal de lo que </a:t>
            </a:r>
            <a:r>
              <a:rPr lang="en-US" dirty="0" err="1"/>
              <a:t>está</a:t>
            </a:r>
            <a:r>
              <a:rPr lang="en-US" dirty="0"/>
              <a:t> </a:t>
            </a:r>
            <a:r>
              <a:rPr lang="en-US" dirty="0" err="1"/>
              <a:t>sucediendo</a:t>
            </a:r>
            <a:r>
              <a:rPr lang="en-US" dirty="0"/>
              <a:t>. </a:t>
            </a:r>
            <a:r>
              <a:rPr lang="en-US" dirty="0" err="1"/>
              <a:t>Por</a:t>
            </a:r>
            <a:r>
              <a:rPr lang="en-US" dirty="0"/>
              <a:t> </a:t>
            </a:r>
            <a:r>
              <a:rPr lang="en-US" dirty="0" err="1"/>
              <a:t>ejemplo</a:t>
            </a:r>
            <a:r>
              <a:rPr lang="en-US" dirty="0"/>
              <a:t> </a:t>
            </a:r>
            <a:r>
              <a:rPr lang="en-US" dirty="0" err="1"/>
              <a:t>en</a:t>
            </a:r>
            <a:r>
              <a:rPr lang="en-US" dirty="0"/>
              <a:t> </a:t>
            </a:r>
            <a:r>
              <a:rPr lang="en-US" dirty="0" err="1"/>
              <a:t>sueño</a:t>
            </a:r>
            <a:r>
              <a:rPr lang="en-US" dirty="0"/>
              <a:t> las </a:t>
            </a:r>
            <a:r>
              <a:rPr lang="en-US" dirty="0" err="1"/>
              <a:t>hacemos</a:t>
            </a:r>
            <a:r>
              <a:rPr lang="en-US" dirty="0"/>
              <a:t> </a:t>
            </a:r>
            <a:r>
              <a:rPr lang="en-US" dirty="0" err="1"/>
              <a:t>cada</a:t>
            </a:r>
            <a:r>
              <a:rPr lang="en-US" dirty="0"/>
              <a:t> 0.5segundos y el ancho de la </a:t>
            </a:r>
            <a:r>
              <a:rPr lang="en-US" dirty="0" err="1"/>
              <a:t>ventana</a:t>
            </a:r>
            <a:r>
              <a:rPr lang="en-US" dirty="0"/>
              <a:t> que </a:t>
            </a:r>
            <a:r>
              <a:rPr lang="en-US" dirty="0" err="1"/>
              <a:t>estamos</a:t>
            </a:r>
            <a:r>
              <a:rPr lang="en-US" dirty="0"/>
              <a:t> </a:t>
            </a:r>
            <a:r>
              <a:rPr lang="en-US" dirty="0" err="1"/>
              <a:t>preparados</a:t>
            </a:r>
            <a:r>
              <a:rPr lang="en-US" dirty="0"/>
              <a:t> para </a:t>
            </a:r>
            <a:r>
              <a:rPr lang="en-US" dirty="0" err="1"/>
              <a:t>analizar</a:t>
            </a:r>
            <a:r>
              <a:rPr lang="en-US" dirty="0"/>
              <a:t> </a:t>
            </a:r>
            <a:r>
              <a:rPr lang="en-US" dirty="0" err="1"/>
              <a:t>es</a:t>
            </a:r>
            <a:r>
              <a:rPr lang="en-US" dirty="0"/>
              <a:t> de 30segundos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Lo que </a:t>
            </a:r>
            <a:r>
              <a:rPr lang="en-US" dirty="0" err="1"/>
              <a:t>uno</a:t>
            </a:r>
            <a:r>
              <a:rPr lang="en-US" dirty="0"/>
              <a:t> primero </a:t>
            </a:r>
            <a:r>
              <a:rPr lang="en-US" dirty="0" err="1"/>
              <a:t>evidencia</a:t>
            </a:r>
            <a:r>
              <a:rPr lang="en-US" dirty="0"/>
              <a:t> de "</a:t>
            </a:r>
            <a:r>
              <a:rPr lang="en-US" dirty="0" err="1"/>
              <a:t>diferencias</a:t>
            </a:r>
            <a:r>
              <a:rPr lang="en-US" dirty="0"/>
              <a:t>" </a:t>
            </a:r>
            <a:r>
              <a:rPr lang="en-US" dirty="0" err="1"/>
              <a:t>en</a:t>
            </a:r>
            <a:r>
              <a:rPr lang="en-US" dirty="0"/>
              <a:t> </a:t>
            </a:r>
            <a:r>
              <a:rPr lang="en-US" dirty="0" err="1"/>
              <a:t>los</a:t>
            </a:r>
            <a:r>
              <a:rPr lang="en-US" dirty="0"/>
              <a:t> </a:t>
            </a:r>
            <a:r>
              <a:rPr lang="en-US" dirty="0" err="1"/>
              <a:t>registros</a:t>
            </a:r>
            <a:r>
              <a:rPr lang="en-US" dirty="0"/>
              <a:t> de EEG </a:t>
            </a:r>
            <a:r>
              <a:rPr lang="en-US" dirty="0" err="1"/>
              <a:t>es</a:t>
            </a:r>
            <a:r>
              <a:rPr lang="en-US" dirty="0"/>
              <a:t> que </a:t>
            </a:r>
            <a:r>
              <a:rPr lang="en-US" dirty="0" err="1"/>
              <a:t>según</a:t>
            </a:r>
            <a:r>
              <a:rPr lang="en-US" dirty="0"/>
              <a:t> el </a:t>
            </a:r>
            <a:r>
              <a:rPr lang="en-US" dirty="0" err="1"/>
              <a:t>estado</a:t>
            </a:r>
            <a:r>
              <a:rPr lang="en-US" dirty="0"/>
              <a:t> </a:t>
            </a:r>
            <a:r>
              <a:rPr lang="en-US" dirty="0" err="1"/>
              <a:t>cognitivo</a:t>
            </a:r>
            <a:r>
              <a:rPr lang="en-US" dirty="0"/>
              <a:t> de la persona, se </a:t>
            </a:r>
            <a:r>
              <a:rPr lang="en-US" dirty="0" err="1"/>
              <a:t>pueden</a:t>
            </a:r>
            <a:r>
              <a:rPr lang="en-US" dirty="0"/>
              <a:t> </a:t>
            </a:r>
            <a:r>
              <a:rPr lang="en-US" dirty="0" err="1"/>
              <a:t>ver</a:t>
            </a:r>
            <a:r>
              <a:rPr lang="en-US" dirty="0"/>
              <a:t> </a:t>
            </a:r>
            <a:r>
              <a:rPr lang="en-US" dirty="0" err="1"/>
              <a:t>cambios</a:t>
            </a:r>
            <a:r>
              <a:rPr lang="en-US" dirty="0"/>
              <a:t> </a:t>
            </a:r>
            <a:r>
              <a:rPr lang="en-US" dirty="0" err="1"/>
              <a:t>en</a:t>
            </a:r>
            <a:r>
              <a:rPr lang="en-US" dirty="0"/>
              <a:t> la </a:t>
            </a:r>
            <a:r>
              <a:rPr lang="en-US" dirty="0" err="1"/>
              <a:t>oscilatoriedad</a:t>
            </a:r>
            <a:r>
              <a:rPr lang="en-US" dirty="0"/>
              <a:t> de la </a:t>
            </a:r>
            <a:r>
              <a:rPr lang="en-US" dirty="0" err="1"/>
              <a:t>señal</a:t>
            </a:r>
            <a:r>
              <a:rPr lang="en-US" dirty="0"/>
              <a:t>.</a:t>
            </a:r>
          </a:p>
          <a:p>
            <a:endParaRPr lang="en-US" dirty="0"/>
          </a:p>
          <a:p>
            <a:r>
              <a:rPr lang="en-US" dirty="0" err="1"/>
              <a:t>En</a:t>
            </a:r>
            <a:r>
              <a:rPr lang="en-US" dirty="0"/>
              <a:t> </a:t>
            </a:r>
            <a:r>
              <a:rPr lang="en-US" dirty="0" err="1"/>
              <a:t>este</a:t>
            </a:r>
            <a:r>
              <a:rPr lang="en-US" dirty="0"/>
              <a:t> </a:t>
            </a:r>
            <a:r>
              <a:rPr lang="en-US" dirty="0" err="1"/>
              <a:t>ejemplo</a:t>
            </a:r>
            <a:r>
              <a:rPr lang="en-US" dirty="0"/>
              <a:t> se </a:t>
            </a:r>
            <a:r>
              <a:rPr lang="en-US" dirty="0" err="1"/>
              <a:t>puede</a:t>
            </a:r>
            <a:r>
              <a:rPr lang="en-US" dirty="0"/>
              <a:t> </a:t>
            </a:r>
            <a:r>
              <a:rPr lang="en-US" dirty="0" err="1"/>
              <a:t>ver</a:t>
            </a:r>
            <a:r>
              <a:rPr lang="en-US" dirty="0"/>
              <a:t> </a:t>
            </a:r>
            <a:r>
              <a:rPr lang="en-US" dirty="0" err="1"/>
              <a:t>desde</a:t>
            </a:r>
            <a:r>
              <a:rPr lang="en-US" dirty="0"/>
              <a:t> </a:t>
            </a:r>
            <a:r>
              <a:rPr lang="en-US" dirty="0" err="1"/>
              <a:t>vigilia</a:t>
            </a:r>
            <a:r>
              <a:rPr lang="en-US" dirty="0"/>
              <a:t> hasta </a:t>
            </a:r>
            <a:r>
              <a:rPr lang="en-US" dirty="0" err="1"/>
              <a:t>sueño</a:t>
            </a:r>
            <a:r>
              <a:rPr lang="en-US" dirty="0"/>
              <a:t> </a:t>
            </a:r>
            <a:r>
              <a:rPr lang="en-US" dirty="0" err="1"/>
              <a:t>profundo</a:t>
            </a:r>
            <a:r>
              <a:rPr lang="en-US" dirty="0"/>
              <a:t> </a:t>
            </a:r>
            <a:r>
              <a:rPr lang="en-US" dirty="0" err="1"/>
              <a:t>cómo</a:t>
            </a:r>
            <a:r>
              <a:rPr lang="en-US" dirty="0"/>
              <a:t> </a:t>
            </a:r>
            <a:r>
              <a:rPr lang="en-US" dirty="0" err="1"/>
              <a:t>va</a:t>
            </a:r>
            <a:r>
              <a:rPr lang="en-US" dirty="0"/>
              <a:t> </a:t>
            </a:r>
            <a:r>
              <a:rPr lang="en-US" dirty="0" err="1"/>
              <a:t>cambiando</a:t>
            </a:r>
            <a:r>
              <a:rPr lang="en-US" dirty="0"/>
              <a:t> </a:t>
            </a:r>
            <a:r>
              <a:rPr lang="en-US" dirty="0" err="1"/>
              <a:t>esta</a:t>
            </a:r>
            <a:r>
              <a:rPr lang="en-US" dirty="0"/>
              <a:t> </a:t>
            </a:r>
            <a:r>
              <a:rPr lang="en-US" dirty="0" err="1"/>
              <a:t>señal</a:t>
            </a:r>
            <a:r>
              <a:rPr lang="en-US" dirty="0"/>
              <a:t>.</a:t>
            </a:r>
          </a:p>
          <a:p>
            <a:endParaRPr lang="en-US" dirty="0"/>
          </a:p>
          <a:p>
            <a:r>
              <a:rPr lang="en-US" dirty="0" err="1"/>
              <a:t>Esto</a:t>
            </a:r>
            <a:r>
              <a:rPr lang="en-US" dirty="0"/>
              <a:t> </a:t>
            </a:r>
            <a:r>
              <a:rPr lang="en-US" dirty="0" err="1"/>
              <a:t>está</a:t>
            </a:r>
            <a:r>
              <a:rPr lang="en-US" dirty="0"/>
              <a:t> </a:t>
            </a:r>
            <a:r>
              <a:rPr lang="en-US" dirty="0" err="1"/>
              <a:t>asociado</a:t>
            </a:r>
            <a:r>
              <a:rPr lang="en-US" dirty="0"/>
              <a:t> a la </a:t>
            </a:r>
            <a:r>
              <a:rPr lang="en-US" dirty="0" err="1"/>
              <a:t>presencia</a:t>
            </a:r>
            <a:r>
              <a:rPr lang="en-US" dirty="0"/>
              <a:t> o </a:t>
            </a:r>
            <a:r>
              <a:rPr lang="en-US" dirty="0" err="1"/>
              <a:t>ausencia</a:t>
            </a:r>
            <a:r>
              <a:rPr lang="en-US" dirty="0"/>
              <a:t> de </a:t>
            </a:r>
            <a:r>
              <a:rPr lang="en-US" dirty="0" err="1"/>
              <a:t>ritmos</a:t>
            </a:r>
            <a:r>
              <a:rPr lang="en-US" dirty="0"/>
              <a:t> </a:t>
            </a:r>
            <a:r>
              <a:rPr lang="en-US" dirty="0" err="1"/>
              <a:t>cerebrales</a:t>
            </a:r>
            <a:r>
              <a:rPr lang="en-US" dirty="0"/>
              <a:t> </a:t>
            </a:r>
            <a:r>
              <a:rPr lang="en-US" dirty="0" err="1"/>
              <a:t>en</a:t>
            </a:r>
            <a:r>
              <a:rPr lang="en-US" dirty="0"/>
              <a:t> </a:t>
            </a:r>
            <a:r>
              <a:rPr lang="en-US" dirty="0" err="1"/>
              <a:t>los</a:t>
            </a:r>
            <a:r>
              <a:rPr lang="en-US" dirty="0"/>
              <a:t> </a:t>
            </a:r>
            <a:r>
              <a:rPr lang="en-US" dirty="0" err="1"/>
              <a:t>distintos</a:t>
            </a:r>
            <a:r>
              <a:rPr lang="en-US" dirty="0"/>
              <a:t> </a:t>
            </a:r>
            <a:r>
              <a:rPr lang="en-US" dirty="0" err="1"/>
              <a:t>estados</a:t>
            </a:r>
            <a:r>
              <a:rPr lang="en-US" dirty="0"/>
              <a:t>, </a:t>
            </a:r>
            <a:r>
              <a:rPr lang="en-US" dirty="0" err="1"/>
              <a:t>es</a:t>
            </a:r>
            <a:r>
              <a:rPr lang="en-US" dirty="0"/>
              <a:t> </a:t>
            </a:r>
            <a:r>
              <a:rPr lang="en-US" dirty="0" err="1"/>
              <a:t>decir</a:t>
            </a:r>
            <a:r>
              <a:rPr lang="en-US" dirty="0"/>
              <a:t>, se </a:t>
            </a:r>
            <a:r>
              <a:rPr lang="en-US" dirty="0" err="1"/>
              <a:t>puede</a:t>
            </a:r>
            <a:r>
              <a:rPr lang="en-US" dirty="0"/>
              <a:t> registrar </a:t>
            </a:r>
            <a:r>
              <a:rPr lang="en-US" dirty="0" err="1"/>
              <a:t>en</a:t>
            </a:r>
            <a:r>
              <a:rPr lang="en-US" dirty="0"/>
              <a:t> el </a:t>
            </a:r>
            <a:r>
              <a:rPr lang="en-US" dirty="0" err="1"/>
              <a:t>cerebro</a:t>
            </a:r>
            <a:r>
              <a:rPr lang="en-US" dirty="0"/>
              <a:t> </a:t>
            </a:r>
            <a:r>
              <a:rPr lang="en-US" dirty="0" err="1"/>
              <a:t>cómo</a:t>
            </a:r>
            <a:r>
              <a:rPr lang="en-US" dirty="0"/>
              <a:t> se </a:t>
            </a:r>
            <a:r>
              <a:rPr lang="en-US" dirty="0" err="1"/>
              <a:t>prenden</a:t>
            </a:r>
            <a:r>
              <a:rPr lang="en-US" dirty="0"/>
              <a:t> y </a:t>
            </a:r>
            <a:r>
              <a:rPr lang="en-US" dirty="0" err="1"/>
              <a:t>apagan</a:t>
            </a:r>
            <a:r>
              <a:rPr lang="en-US" dirty="0"/>
              <a:t> </a:t>
            </a:r>
            <a:r>
              <a:rPr lang="en-US" dirty="0" err="1"/>
              <a:t>bandas</a:t>
            </a:r>
            <a:r>
              <a:rPr lang="en-US" dirty="0"/>
              <a:t> de </a:t>
            </a:r>
            <a:r>
              <a:rPr lang="en-US" dirty="0" err="1"/>
              <a:t>frecuencia</a:t>
            </a:r>
            <a:r>
              <a:rPr lang="en-US" dirty="0"/>
              <a:t>. </a:t>
            </a:r>
            <a:r>
              <a:rPr lang="en-US" dirty="0" err="1"/>
              <a:t>En</a:t>
            </a:r>
            <a:r>
              <a:rPr lang="en-US" dirty="0"/>
              <a:t> </a:t>
            </a:r>
            <a:r>
              <a:rPr lang="en-US" dirty="0" err="1"/>
              <a:t>sueño</a:t>
            </a:r>
            <a:r>
              <a:rPr lang="en-US" dirty="0"/>
              <a:t> son </a:t>
            </a:r>
            <a:r>
              <a:rPr lang="en-US" dirty="0" err="1"/>
              <a:t>frecuencias</a:t>
            </a:r>
            <a:r>
              <a:rPr lang="en-US" dirty="0"/>
              <a:t> </a:t>
            </a:r>
            <a:r>
              <a:rPr lang="en-US" dirty="0" err="1"/>
              <a:t>más</a:t>
            </a:r>
            <a:r>
              <a:rPr lang="en-US" dirty="0"/>
              <a:t> </a:t>
            </a:r>
            <a:r>
              <a:rPr lang="en-US" dirty="0" err="1"/>
              <a:t>bajas</a:t>
            </a:r>
            <a:r>
              <a:rPr lang="en-US" dirty="0"/>
              <a:t> (</a:t>
            </a:r>
            <a:r>
              <a:rPr lang="en-US" dirty="0" err="1"/>
              <a:t>lentas</a:t>
            </a:r>
            <a:r>
              <a:rPr lang="en-US" dirty="0"/>
              <a:t>) y </a:t>
            </a:r>
            <a:r>
              <a:rPr lang="en-US" dirty="0" err="1"/>
              <a:t>en</a:t>
            </a:r>
            <a:r>
              <a:rPr lang="en-US" dirty="0"/>
              <a:t> </a:t>
            </a:r>
            <a:r>
              <a:rPr lang="en-US" dirty="0" err="1"/>
              <a:t>vigilia</a:t>
            </a:r>
            <a:r>
              <a:rPr lang="en-US" dirty="0"/>
              <a:t> </a:t>
            </a:r>
            <a:r>
              <a:rPr lang="en-US" dirty="0" err="1"/>
              <a:t>frecuencias</a:t>
            </a:r>
            <a:r>
              <a:rPr lang="en-US" dirty="0"/>
              <a:t> </a:t>
            </a:r>
            <a:r>
              <a:rPr lang="en-US" dirty="0" err="1"/>
              <a:t>más</a:t>
            </a:r>
            <a:r>
              <a:rPr lang="en-US" dirty="0"/>
              <a:t> </a:t>
            </a:r>
            <a:r>
              <a:rPr lang="en-US" dirty="0" err="1"/>
              <a:t>altas</a:t>
            </a:r>
            <a:r>
              <a:rPr lang="en-US" dirty="0"/>
              <a:t> (</a:t>
            </a:r>
            <a:r>
              <a:rPr lang="en-US" dirty="0" err="1"/>
              <a:t>rápidas</a:t>
            </a:r>
            <a:r>
              <a:rPr lang="en-US" dirty="0"/>
              <a:t>). </a:t>
            </a:r>
            <a:r>
              <a:rPr lang="en-US" dirty="0" err="1"/>
              <a:t>Esto</a:t>
            </a:r>
            <a:r>
              <a:rPr lang="en-US" dirty="0"/>
              <a:t> </a:t>
            </a:r>
            <a:r>
              <a:rPr lang="en-US" dirty="0" err="1"/>
              <a:t>es</a:t>
            </a:r>
            <a:r>
              <a:rPr lang="en-US" dirty="0"/>
              <a:t> un </a:t>
            </a:r>
            <a:r>
              <a:rPr lang="en-US" dirty="0" err="1"/>
              <a:t>indicador</a:t>
            </a:r>
            <a:r>
              <a:rPr lang="en-US" dirty="0"/>
              <a:t> </a:t>
            </a:r>
            <a:r>
              <a:rPr lang="en-US" dirty="0" err="1"/>
              <a:t>directo</a:t>
            </a:r>
            <a:r>
              <a:rPr lang="en-US" dirty="0"/>
              <a:t> de la </a:t>
            </a:r>
            <a:r>
              <a:rPr lang="en-US" dirty="0" err="1"/>
              <a:t>sincronización</a:t>
            </a:r>
            <a:r>
              <a:rPr lang="en-US" dirty="0"/>
              <a:t> que </a:t>
            </a:r>
            <a:r>
              <a:rPr lang="en-US" dirty="0" err="1"/>
              <a:t>tienen</a:t>
            </a:r>
            <a:r>
              <a:rPr lang="en-US" dirty="0"/>
              <a:t> las </a:t>
            </a:r>
            <a:r>
              <a:rPr lang="en-US" dirty="0" err="1"/>
              <a:t>neuronas</a:t>
            </a:r>
            <a:r>
              <a:rPr lang="en-US" dirty="0"/>
              <a:t> </a:t>
            </a:r>
            <a:r>
              <a:rPr lang="en-US" dirty="0" err="1"/>
              <a:t>en</a:t>
            </a:r>
            <a:r>
              <a:rPr lang="en-US" dirty="0"/>
              <a:t> </a:t>
            </a:r>
            <a:r>
              <a:rPr lang="en-US" dirty="0" err="1"/>
              <a:t>cada</a:t>
            </a:r>
            <a:r>
              <a:rPr lang="en-US" dirty="0"/>
              <a:t> </a:t>
            </a:r>
            <a:r>
              <a:rPr lang="en-US" dirty="0" err="1"/>
              <a:t>estado</a:t>
            </a:r>
            <a:r>
              <a:rPr lang="en-US" dirty="0"/>
              <a:t> (que tan al </a:t>
            </a:r>
            <a:r>
              <a:rPr lang="en-US" dirty="0" err="1"/>
              <a:t>unísono</a:t>
            </a:r>
            <a:r>
              <a:rPr lang="en-US" dirty="0"/>
              <a:t> </a:t>
            </a:r>
            <a:r>
              <a:rPr lang="en-US" dirty="0" err="1"/>
              <a:t>están</a:t>
            </a:r>
            <a:r>
              <a:rPr lang="en-US" dirty="0"/>
              <a:t> "</a:t>
            </a:r>
            <a:r>
              <a:rPr lang="en-US" dirty="0" err="1"/>
              <a:t>hablando</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En</a:t>
            </a:r>
            <a:r>
              <a:rPr lang="en-US" dirty="0"/>
              <a:t> </a:t>
            </a:r>
            <a:r>
              <a:rPr lang="en-US" dirty="0" err="1"/>
              <a:t>esta</a:t>
            </a:r>
            <a:r>
              <a:rPr lang="en-US" dirty="0"/>
              <a:t> </a:t>
            </a:r>
            <a:r>
              <a:rPr lang="en-US" dirty="0" err="1"/>
              <a:t>materia</a:t>
            </a:r>
            <a:r>
              <a:rPr lang="en-US" dirty="0"/>
              <a:t>, </a:t>
            </a:r>
            <a:r>
              <a:rPr lang="en-US" dirty="0" err="1"/>
              <a:t>definimos</a:t>
            </a:r>
            <a:r>
              <a:rPr lang="en-US" baseline="0" dirty="0"/>
              <a:t> </a:t>
            </a:r>
            <a:r>
              <a:rPr lang="en-US" baseline="0" dirty="0" err="1"/>
              <a:t>los</a:t>
            </a:r>
            <a:r>
              <a:rPr lang="en-US" baseline="0" dirty="0"/>
              <a:t> </a:t>
            </a:r>
            <a:r>
              <a:rPr lang="en-US" baseline="0" dirty="0" err="1"/>
              <a:t>umbrales</a:t>
            </a:r>
            <a:r>
              <a:rPr lang="en-US" baseline="0" dirty="0"/>
              <a:t> de </a:t>
            </a:r>
            <a:r>
              <a:rPr lang="en-US" baseline="0" dirty="0" err="1"/>
              <a:t>cada</a:t>
            </a:r>
            <a:r>
              <a:rPr lang="en-US" baseline="0" dirty="0"/>
              <a:t> </a:t>
            </a:r>
            <a:r>
              <a:rPr lang="en-US" baseline="0" dirty="0" err="1"/>
              <a:t>ritmo</a:t>
            </a:r>
            <a:r>
              <a:rPr lang="en-US" baseline="0" dirty="0"/>
              <a:t> </a:t>
            </a:r>
            <a:r>
              <a:rPr lang="en-US" baseline="0" dirty="0" err="1"/>
              <a:t>en</a:t>
            </a:r>
            <a:r>
              <a:rPr lang="en-US" baseline="0" dirty="0"/>
              <a:t> </a:t>
            </a:r>
            <a:r>
              <a:rPr lang="en-US" baseline="0" dirty="0" err="1"/>
              <a:t>estos</a:t>
            </a:r>
            <a:r>
              <a:rPr lang="en-US" baseline="0" dirty="0"/>
              <a:t> </a:t>
            </a:r>
            <a:r>
              <a:rPr lang="en-US" baseline="0" dirty="0" err="1"/>
              <a:t>valores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Porque</a:t>
            </a:r>
            <a:r>
              <a:rPr lang="en-US" dirty="0"/>
              <a:t> </a:t>
            </a:r>
            <a:r>
              <a:rPr lang="en-US" dirty="0" err="1"/>
              <a:t>siempre</a:t>
            </a:r>
            <a:r>
              <a:rPr lang="en-US" dirty="0"/>
              <a:t> </a:t>
            </a:r>
            <a:r>
              <a:rPr lang="en-US" dirty="0" err="1"/>
              <a:t>es</a:t>
            </a:r>
            <a:r>
              <a:rPr lang="en-US" dirty="0"/>
              <a:t> </a:t>
            </a:r>
            <a:r>
              <a:rPr lang="en-US" dirty="0" err="1"/>
              <a:t>bueno</a:t>
            </a:r>
            <a:r>
              <a:rPr lang="en-US" dirty="0"/>
              <a:t> </a:t>
            </a:r>
            <a:r>
              <a:rPr lang="en-US" dirty="0" err="1"/>
              <a:t>repasarlo</a:t>
            </a:r>
            <a:r>
              <a:rPr lang="en-US" dirty="0"/>
              <a:t>, </a:t>
            </a:r>
            <a:r>
              <a:rPr lang="en-US" dirty="0" err="1"/>
              <a:t>veamos</a:t>
            </a:r>
            <a:r>
              <a:rPr lang="en-US" dirty="0"/>
              <a:t> un </a:t>
            </a:r>
            <a:r>
              <a:rPr lang="en-US" dirty="0" err="1"/>
              <a:t>poco</a:t>
            </a:r>
            <a:r>
              <a:rPr lang="en-US" dirty="0"/>
              <a:t> </a:t>
            </a:r>
            <a:r>
              <a:rPr lang="en-US" dirty="0" err="1"/>
              <a:t>más</a:t>
            </a:r>
            <a:r>
              <a:rPr lang="en-US" dirty="0"/>
              <a:t> de </a:t>
            </a:r>
            <a:r>
              <a:rPr lang="en-US" dirty="0" err="1"/>
              <a:t>historia</a:t>
            </a:r>
            <a:r>
              <a:rPr lang="en-US" dirty="0"/>
              <a:t> </a:t>
            </a:r>
            <a:r>
              <a:rPr lang="en-US" dirty="0" err="1"/>
              <a:t>acerca</a:t>
            </a:r>
            <a:r>
              <a:rPr lang="en-US" dirty="0"/>
              <a:t> de las </a:t>
            </a:r>
            <a:r>
              <a:rPr lang="en-US" dirty="0" err="1"/>
              <a:t>neuronas</a:t>
            </a:r>
            <a:r>
              <a:rPr lang="en-US" dirty="0"/>
              <a:t> y el EEG.</a:t>
            </a:r>
          </a:p>
          <a:p>
            <a:endParaRPr lang="en-US" dirty="0"/>
          </a:p>
          <a:p>
            <a:r>
              <a:rPr lang="en-US" dirty="0"/>
              <a:t>Ramón y </a:t>
            </a:r>
            <a:r>
              <a:rPr lang="en-US" dirty="0" err="1"/>
              <a:t>Cajal</a:t>
            </a:r>
            <a:r>
              <a:rPr lang="en-US" dirty="0"/>
              <a:t> </a:t>
            </a:r>
            <a:r>
              <a:rPr lang="en-US" dirty="0" err="1"/>
              <a:t>fue</a:t>
            </a:r>
            <a:r>
              <a:rPr lang="en-US" dirty="0"/>
              <a:t> (</a:t>
            </a:r>
            <a:r>
              <a:rPr lang="en-US" dirty="0" err="1"/>
              <a:t>sí</a:t>
            </a:r>
            <a:r>
              <a:rPr lang="en-US" dirty="0"/>
              <a:t>, </a:t>
            </a:r>
            <a:r>
              <a:rPr lang="en-US" dirty="0" err="1"/>
              <a:t>es</a:t>
            </a:r>
            <a:r>
              <a:rPr lang="en-US" dirty="0"/>
              <a:t> </a:t>
            </a:r>
            <a:r>
              <a:rPr lang="en-US" dirty="0" err="1"/>
              <a:t>sólo</a:t>
            </a:r>
            <a:r>
              <a:rPr lang="en-US" dirty="0"/>
              <a:t> </a:t>
            </a:r>
            <a:r>
              <a:rPr lang="en-US" dirty="0" err="1"/>
              <a:t>una</a:t>
            </a:r>
            <a:r>
              <a:rPr lang="en-US" dirty="0"/>
              <a:t> persona) un </a:t>
            </a:r>
            <a:r>
              <a:rPr lang="en-US" dirty="0" err="1"/>
              <a:t>artista</a:t>
            </a:r>
            <a:r>
              <a:rPr lang="en-US" dirty="0"/>
              <a:t>, </a:t>
            </a:r>
            <a:r>
              <a:rPr lang="en-US" dirty="0" err="1"/>
              <a:t>fotógrafo</a:t>
            </a:r>
            <a:r>
              <a:rPr lang="en-US" dirty="0"/>
              <a:t>, doctor, </a:t>
            </a:r>
            <a:r>
              <a:rPr lang="en-US" dirty="0" err="1"/>
              <a:t>fisicoculturista</a:t>
            </a:r>
            <a:r>
              <a:rPr lang="en-US" dirty="0"/>
              <a:t>, </a:t>
            </a:r>
            <a:r>
              <a:rPr lang="en-US" dirty="0" err="1"/>
              <a:t>científico</a:t>
            </a:r>
            <a:r>
              <a:rPr lang="en-US" dirty="0"/>
              <a:t>, </a:t>
            </a:r>
            <a:r>
              <a:rPr lang="en-US" dirty="0" err="1"/>
              <a:t>jugador</a:t>
            </a:r>
            <a:r>
              <a:rPr lang="en-US" dirty="0"/>
              <a:t> de </a:t>
            </a:r>
            <a:r>
              <a:rPr lang="en-US" dirty="0" err="1"/>
              <a:t>ajedrez</a:t>
            </a:r>
            <a:r>
              <a:rPr lang="en-US" dirty="0"/>
              <a:t> y editor. </a:t>
            </a:r>
          </a:p>
          <a:p>
            <a:r>
              <a:rPr lang="en-US" dirty="0"/>
              <a:t>A parte de </a:t>
            </a:r>
            <a:r>
              <a:rPr lang="en-US" dirty="0" err="1"/>
              <a:t>todo</a:t>
            </a:r>
            <a:r>
              <a:rPr lang="en-US" dirty="0"/>
              <a:t> </a:t>
            </a:r>
            <a:r>
              <a:rPr lang="en-US" dirty="0" err="1"/>
              <a:t>eso</a:t>
            </a:r>
            <a:r>
              <a:rPr lang="en-US" dirty="0"/>
              <a:t>, se </a:t>
            </a:r>
            <a:r>
              <a:rPr lang="en-US" dirty="0" err="1"/>
              <a:t>dio</a:t>
            </a:r>
            <a:r>
              <a:rPr lang="en-US" dirty="0"/>
              <a:t> el </a:t>
            </a:r>
            <a:r>
              <a:rPr lang="en-US" dirty="0" err="1"/>
              <a:t>tiempo</a:t>
            </a:r>
            <a:r>
              <a:rPr lang="en-US" dirty="0"/>
              <a:t> para </a:t>
            </a:r>
            <a:r>
              <a:rPr lang="en-US" dirty="0" err="1"/>
              <a:t>ser</a:t>
            </a:r>
            <a:r>
              <a:rPr lang="en-US" dirty="0"/>
              <a:t> el padre de la </a:t>
            </a:r>
            <a:r>
              <a:rPr lang="en-US" dirty="0" err="1"/>
              <a:t>neurociencia</a:t>
            </a:r>
            <a:r>
              <a:rPr lang="en-US" dirty="0"/>
              <a:t> </a:t>
            </a:r>
            <a:r>
              <a:rPr lang="en-US" dirty="0" err="1"/>
              <a:t>moderna</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Dependiendo</a:t>
            </a:r>
            <a:r>
              <a:rPr lang="en-US" dirty="0"/>
              <a:t> del </a:t>
            </a:r>
            <a:r>
              <a:rPr lang="en-US" dirty="0" err="1"/>
              <a:t>estado</a:t>
            </a:r>
            <a:r>
              <a:rPr lang="en-US" dirty="0"/>
              <a:t> mental de la persona, la </a:t>
            </a:r>
            <a:r>
              <a:rPr lang="en-US" dirty="0" err="1"/>
              <a:t>señal</a:t>
            </a:r>
            <a:r>
              <a:rPr lang="en-US" dirty="0"/>
              <a:t> de EEG </a:t>
            </a:r>
            <a:r>
              <a:rPr lang="en-US" dirty="0" err="1"/>
              <a:t>puede</a:t>
            </a:r>
            <a:r>
              <a:rPr lang="en-US" dirty="0"/>
              <a:t> </a:t>
            </a:r>
            <a:r>
              <a:rPr lang="en-US" dirty="0" err="1"/>
              <a:t>comportarse</a:t>
            </a:r>
            <a:r>
              <a:rPr lang="en-US" dirty="0"/>
              <a:t> de </a:t>
            </a:r>
            <a:r>
              <a:rPr lang="en-US" dirty="0" err="1"/>
              <a:t>manera</a:t>
            </a:r>
            <a:r>
              <a:rPr lang="en-US" dirty="0"/>
              <a:t> </a:t>
            </a:r>
            <a:r>
              <a:rPr lang="en-US" dirty="0" err="1"/>
              <a:t>estacionaria</a:t>
            </a:r>
            <a:r>
              <a:rPr lang="en-US" dirty="0"/>
              <a:t> o no.</a:t>
            </a:r>
          </a:p>
          <a:p>
            <a:endParaRPr lang="en-US" dirty="0"/>
          </a:p>
          <a:p>
            <a:r>
              <a:rPr lang="en-US" dirty="0" err="1"/>
              <a:t>Vamos</a:t>
            </a:r>
            <a:r>
              <a:rPr lang="en-US" dirty="0"/>
              <a:t> a </a:t>
            </a:r>
            <a:r>
              <a:rPr lang="en-US" dirty="0" err="1"/>
              <a:t>tomar</a:t>
            </a:r>
            <a:r>
              <a:rPr lang="en-US" dirty="0"/>
              <a:t> al EEG </a:t>
            </a:r>
            <a:r>
              <a:rPr lang="en-US" dirty="0" err="1"/>
              <a:t>como</a:t>
            </a:r>
            <a:r>
              <a:rPr lang="en-US" dirty="0"/>
              <a:t> </a:t>
            </a:r>
            <a:r>
              <a:rPr lang="en-US" dirty="0" err="1"/>
              <a:t>una</a:t>
            </a:r>
            <a:r>
              <a:rPr lang="en-US" dirty="0"/>
              <a:t> </a:t>
            </a:r>
            <a:r>
              <a:rPr lang="en-US" dirty="0" err="1"/>
              <a:t>señal</a:t>
            </a:r>
            <a:r>
              <a:rPr lang="en-US" dirty="0"/>
              <a:t> </a:t>
            </a:r>
            <a:r>
              <a:rPr lang="en-US" dirty="0" err="1"/>
              <a:t>estocástica</a:t>
            </a:r>
            <a:r>
              <a:rPr lang="en-US" dirty="0"/>
              <a:t> para </a:t>
            </a:r>
            <a:r>
              <a:rPr lang="en-US" dirty="0" err="1"/>
              <a:t>modelarla</a:t>
            </a:r>
            <a:r>
              <a:rPr lang="en-US" dirty="0"/>
              <a:t> y </a:t>
            </a:r>
            <a:r>
              <a:rPr lang="en-US" dirty="0" err="1"/>
              <a:t>analizarla</a:t>
            </a:r>
            <a:r>
              <a:rPr lang="en-US" dirty="0"/>
              <a:t>.</a:t>
            </a:r>
          </a:p>
          <a:p>
            <a:endParaRPr lang="en-US" dirty="0"/>
          </a:p>
          <a:p>
            <a:r>
              <a:rPr lang="en-US" dirty="0"/>
              <a:t>El </a:t>
            </a:r>
            <a:r>
              <a:rPr lang="en-US" dirty="0" err="1"/>
              <a:t>segmento</a:t>
            </a:r>
            <a:r>
              <a:rPr lang="en-US" dirty="0"/>
              <a:t> de la </a:t>
            </a:r>
            <a:r>
              <a:rPr lang="en-US" dirty="0" err="1"/>
              <a:t>señal</a:t>
            </a:r>
            <a:r>
              <a:rPr lang="en-US" dirty="0"/>
              <a:t> de EEG (p(</a:t>
            </a:r>
            <a:r>
              <a:rPr lang="en-US" dirty="0" err="1"/>
              <a:t>x,Θ</a:t>
            </a:r>
            <a:r>
              <a:rPr lang="en-US" dirty="0"/>
              <a:t>))  </a:t>
            </a:r>
            <a:r>
              <a:rPr lang="en-US" dirty="0" err="1"/>
              <a:t>tiene</a:t>
            </a:r>
            <a:r>
              <a:rPr lang="en-US" dirty="0"/>
              <a:t> </a:t>
            </a:r>
            <a:r>
              <a:rPr lang="en-US" dirty="0" err="1"/>
              <a:t>una</a:t>
            </a:r>
            <a:r>
              <a:rPr lang="en-US" dirty="0"/>
              <a:t> </a:t>
            </a:r>
            <a:r>
              <a:rPr lang="en-US" dirty="0" err="1"/>
              <a:t>distribución</a:t>
            </a:r>
            <a:r>
              <a:rPr lang="en-US" dirty="0"/>
              <a:t> </a:t>
            </a:r>
            <a:r>
              <a:rPr lang="en-US" dirty="0" err="1"/>
              <a:t>característica</a:t>
            </a:r>
            <a:r>
              <a:rPr lang="en-US" dirty="0"/>
              <a:t> y </a:t>
            </a:r>
            <a:r>
              <a:rPr lang="en-US" dirty="0" err="1"/>
              <a:t>así</a:t>
            </a:r>
            <a:r>
              <a:rPr lang="en-US" dirty="0"/>
              <a:t> </a:t>
            </a:r>
            <a:r>
              <a:rPr lang="en-US" dirty="0" err="1"/>
              <a:t>consigo</a:t>
            </a:r>
            <a:r>
              <a:rPr lang="en-US" dirty="0"/>
              <a:t> </a:t>
            </a:r>
            <a:r>
              <a:rPr lang="en-US" dirty="0" err="1"/>
              <a:t>propiedades</a:t>
            </a:r>
            <a:r>
              <a:rPr lang="en-US" dirty="0"/>
              <a:t> </a:t>
            </a:r>
            <a:r>
              <a:rPr lang="en-US" dirty="0" err="1"/>
              <a:t>estadísticas</a:t>
            </a:r>
            <a:r>
              <a:rPr lang="en-US" dirty="0"/>
              <a:t>.</a:t>
            </a:r>
          </a:p>
          <a:p>
            <a:r>
              <a:rPr lang="en-US" dirty="0" err="1"/>
              <a:t>Por</a:t>
            </a:r>
            <a:r>
              <a:rPr lang="en-US" dirty="0"/>
              <a:t> </a:t>
            </a:r>
            <a:r>
              <a:rPr lang="en-US" dirty="0" err="1"/>
              <a:t>ende</a:t>
            </a:r>
            <a:r>
              <a:rPr lang="en-US" dirty="0"/>
              <a:t> </a:t>
            </a:r>
            <a:r>
              <a:rPr lang="en-US" dirty="0" err="1"/>
              <a:t>es</a:t>
            </a:r>
            <a:r>
              <a:rPr lang="en-US" dirty="0"/>
              <a:t> </a:t>
            </a:r>
            <a:r>
              <a:rPr lang="en-US" dirty="0" err="1"/>
              <a:t>una</a:t>
            </a:r>
            <a:r>
              <a:rPr lang="en-US" dirty="0"/>
              <a:t> variable que </a:t>
            </a:r>
            <a:r>
              <a:rPr lang="en-US" dirty="0" err="1"/>
              <a:t>depende</a:t>
            </a:r>
            <a:r>
              <a:rPr lang="en-US" dirty="0"/>
              <a:t> del </a:t>
            </a:r>
            <a:r>
              <a:rPr lang="en-US" dirty="0" err="1"/>
              <a:t>tipo</a:t>
            </a:r>
            <a:r>
              <a:rPr lang="en-US" dirty="0"/>
              <a:t> de </a:t>
            </a:r>
            <a:r>
              <a:rPr lang="en-US" dirty="0" err="1"/>
              <a:t>distribución</a:t>
            </a:r>
            <a:r>
              <a:rPr lang="en-US" dirty="0"/>
              <a:t> que se </a:t>
            </a:r>
            <a:r>
              <a:rPr lang="en-US" dirty="0" err="1"/>
              <a:t>asume</a:t>
            </a:r>
            <a:r>
              <a:rPr lang="en-US" dirty="0"/>
              <a:t>, </a:t>
            </a:r>
            <a:r>
              <a:rPr lang="en-US" dirty="0" err="1"/>
              <a:t>es</a:t>
            </a:r>
            <a:r>
              <a:rPr lang="en-US" dirty="0"/>
              <a:t> </a:t>
            </a:r>
            <a:r>
              <a:rPr lang="en-US" dirty="0" err="1"/>
              <a:t>decir</a:t>
            </a:r>
            <a:r>
              <a:rPr lang="en-US" dirty="0"/>
              <a:t>, la </a:t>
            </a:r>
            <a:r>
              <a:rPr lang="en-US" dirty="0" err="1"/>
              <a:t>función</a:t>
            </a:r>
            <a:r>
              <a:rPr lang="en-US" dirty="0"/>
              <a:t> de </a:t>
            </a:r>
            <a:r>
              <a:rPr lang="en-US" dirty="0" err="1"/>
              <a:t>densidad</a:t>
            </a:r>
            <a:r>
              <a:rPr lang="en-US" dirty="0"/>
              <a:t> de </a:t>
            </a:r>
            <a:r>
              <a:rPr lang="en-US" dirty="0" err="1"/>
              <a:t>probabilidad</a:t>
            </a:r>
            <a:r>
              <a:rPr lang="en-US" dirty="0"/>
              <a:t> que la </a:t>
            </a:r>
            <a:r>
              <a:rPr lang="en-US" dirty="0" err="1"/>
              <a:t>modele</a:t>
            </a:r>
            <a:r>
              <a:rPr lang="en-US" dirty="0"/>
              <a:t>.</a:t>
            </a:r>
          </a:p>
          <a:p>
            <a:endParaRPr lang="en-US" dirty="0"/>
          </a:p>
          <a:p>
            <a:r>
              <a:rPr lang="en-US" dirty="0"/>
              <a:t>Si </a:t>
            </a:r>
            <a:r>
              <a:rPr lang="en-US" dirty="0" err="1"/>
              <a:t>asumo</a:t>
            </a:r>
            <a:r>
              <a:rPr lang="en-US" dirty="0"/>
              <a:t> </a:t>
            </a:r>
            <a:r>
              <a:rPr lang="en-US" dirty="0" err="1"/>
              <a:t>distribución</a:t>
            </a:r>
            <a:r>
              <a:rPr lang="en-US" dirty="0"/>
              <a:t> </a:t>
            </a:r>
            <a:r>
              <a:rPr lang="en-US" dirty="0" err="1"/>
              <a:t>uniforme</a:t>
            </a:r>
            <a:r>
              <a:rPr lang="en-US" dirty="0"/>
              <a:t> </a:t>
            </a:r>
            <a:r>
              <a:rPr lang="en-US" dirty="0" err="1"/>
              <a:t>entonces</a:t>
            </a:r>
            <a:r>
              <a:rPr lang="en-US" dirty="0"/>
              <a:t> Θ </a:t>
            </a:r>
            <a:r>
              <a:rPr lang="en-US" dirty="0" err="1"/>
              <a:t>va</a:t>
            </a:r>
            <a:r>
              <a:rPr lang="en-US" dirty="0"/>
              <a:t> a </a:t>
            </a:r>
            <a:r>
              <a:rPr lang="en-US" dirty="0" err="1"/>
              <a:t>ser</a:t>
            </a:r>
            <a:r>
              <a:rPr lang="en-US" dirty="0"/>
              <a:t> un </a:t>
            </a:r>
            <a:r>
              <a:rPr lang="en-US" dirty="0" err="1"/>
              <a:t>intervalo</a:t>
            </a:r>
            <a:r>
              <a:rPr lang="en-US" dirty="0"/>
              <a:t> de </a:t>
            </a:r>
            <a:r>
              <a:rPr lang="en-US" dirty="0" err="1"/>
              <a:t>inicio</a:t>
            </a:r>
            <a:r>
              <a:rPr lang="en-US" dirty="0"/>
              <a:t> y fin de </a:t>
            </a:r>
            <a:r>
              <a:rPr lang="en-US" dirty="0" err="1"/>
              <a:t>los</a:t>
            </a:r>
            <a:r>
              <a:rPr lang="en-US" dirty="0"/>
              <a:t> </a:t>
            </a:r>
            <a:r>
              <a:rPr lang="en-US" dirty="0" err="1"/>
              <a:t>valores</a:t>
            </a:r>
            <a:r>
              <a:rPr lang="en-US" dirty="0"/>
              <a:t> de la </a:t>
            </a:r>
            <a:r>
              <a:rPr lang="en-US" dirty="0" err="1"/>
              <a:t>señal</a:t>
            </a:r>
            <a:r>
              <a:rPr lang="en-US" dirty="0"/>
              <a:t>; </a:t>
            </a:r>
            <a:r>
              <a:rPr lang="en-US" dirty="0" err="1"/>
              <a:t>si</a:t>
            </a:r>
            <a:r>
              <a:rPr lang="en-US" dirty="0"/>
              <a:t> se </a:t>
            </a:r>
            <a:r>
              <a:rPr lang="en-US" dirty="0" err="1"/>
              <a:t>asume</a:t>
            </a:r>
            <a:r>
              <a:rPr lang="en-US" dirty="0"/>
              <a:t> que la </a:t>
            </a:r>
            <a:r>
              <a:rPr lang="en-US" dirty="0" err="1"/>
              <a:t>distribución</a:t>
            </a:r>
            <a:r>
              <a:rPr lang="en-US" dirty="0"/>
              <a:t> </a:t>
            </a:r>
            <a:r>
              <a:rPr lang="en-US" dirty="0" err="1"/>
              <a:t>es</a:t>
            </a:r>
            <a:r>
              <a:rPr lang="en-US" dirty="0"/>
              <a:t> </a:t>
            </a:r>
            <a:r>
              <a:rPr lang="en-US" dirty="0" err="1"/>
              <a:t>gausiana</a:t>
            </a:r>
            <a:r>
              <a:rPr lang="en-US" dirty="0"/>
              <a:t> </a:t>
            </a:r>
            <a:r>
              <a:rPr lang="en-US" dirty="0" err="1"/>
              <a:t>entonces</a:t>
            </a:r>
            <a:r>
              <a:rPr lang="en-US" dirty="0"/>
              <a:t> Θ </a:t>
            </a:r>
            <a:r>
              <a:rPr lang="en-US" dirty="0" err="1"/>
              <a:t>va</a:t>
            </a:r>
            <a:r>
              <a:rPr lang="en-US" dirty="0"/>
              <a:t> a </a:t>
            </a:r>
            <a:r>
              <a:rPr lang="en-US" dirty="0" err="1"/>
              <a:t>ser</a:t>
            </a:r>
            <a:r>
              <a:rPr lang="en-US" dirty="0"/>
              <a:t> la media de la </a:t>
            </a:r>
            <a:r>
              <a:rPr lang="en-US" dirty="0" err="1"/>
              <a:t>amplitud</a:t>
            </a:r>
            <a:r>
              <a:rPr lang="en-US" dirty="0"/>
              <a:t> del EEG y el </a:t>
            </a:r>
            <a:r>
              <a:rPr lang="en-US" dirty="0" err="1"/>
              <a:t>desvío</a:t>
            </a:r>
            <a:r>
              <a:rPr lang="en-US" dirty="0"/>
              <a:t> </a:t>
            </a:r>
            <a:r>
              <a:rPr lang="en-US" dirty="0" err="1"/>
              <a:t>estándar</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040452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Asumir gaussianidad tiene sentido por el Teorema del Limite Central que dice que la suma de muchas variables aleatorias independientes en el limite tienen una distribución gausiana, aunque las variables aleatorias individuales no sean gausianas. Lo que se puede discutir, sin embargo, es la independencia, puesto que las neuronas están fuertemente conectadas en grupos funcionales.</a:t>
            </a:r>
          </a:p>
          <a:p>
            <a:endParaRPr lang="en-US"/>
          </a:p>
          <a:p>
            <a:r>
              <a:rPr lang="en-US"/>
              <a:t>Por ende, siempre que estudiemos el EEG en segmentos suficientemente cortos, podemos asumir que su distribución es gaussiana. Entonces la señal está determinada por su media y por su momento de segundo orden, que en este caso en vez de estar dado por la varianza está dado por la autocorrelación.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ende, siempre que estudiemos el EEG en segmentos suficientemente cortos, podemos asumir que su distribución es gaussiana. Entonces la señal está determinada por su media y por su momento de segundo orden, que en este caso en vez de estar dado por la varianza está dado por la autocorrelación.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Esta ecuación corresponde a una variable con distribución gaussiana, la cual está completamente caracterizada por la media u la matriz de covarianza.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matriz de covarianza está relacionada a la matriz de correlación mediante el cuadrado de la media.</a:t>
            </a:r>
          </a:p>
          <a:p>
            <a:r>
              <a:rPr lang="en-US"/>
              <a:t>Y si además la media es cero, la covarianza es igual a la autocorrelación.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Una vez que tenemos la media y el momento de segundo orden (autocorrelación o espectro) nos preguntamos ¿En qué momentos esta señal es estacionaria? </a:t>
            </a:r>
          </a:p>
          <a:p>
            <a:r>
              <a:rPr lang="en-US"/>
              <a:t>En una actividad basal, en principio la señal se puede asumir como estacionaria. Pero ¿qué fuentes de NO estacionaridades puede tener el eeg?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Recordando</a:t>
            </a:r>
            <a:r>
              <a:rPr lang="en-US" dirty="0"/>
              <a:t> lo que </a:t>
            </a:r>
            <a:r>
              <a:rPr lang="en-US" dirty="0" err="1"/>
              <a:t>vimos</a:t>
            </a:r>
            <a:r>
              <a:rPr lang="en-US" dirty="0"/>
              <a:t> la </a:t>
            </a:r>
            <a:r>
              <a:rPr lang="en-US" dirty="0" err="1"/>
              <a:t>clase</a:t>
            </a:r>
            <a:r>
              <a:rPr lang="en-US" dirty="0"/>
              <a:t> </a:t>
            </a:r>
            <a:r>
              <a:rPr lang="en-US" dirty="0" err="1"/>
              <a:t>pasada</a:t>
            </a:r>
            <a:r>
              <a:rPr lang="en-US" dirty="0"/>
              <a:t>, </a:t>
            </a:r>
            <a:r>
              <a:rPr lang="en-US" dirty="0" err="1"/>
              <a:t>cuando</a:t>
            </a:r>
            <a:r>
              <a:rPr lang="en-US" dirty="0"/>
              <a:t> </a:t>
            </a:r>
            <a:r>
              <a:rPr lang="en-US" dirty="0" err="1"/>
              <a:t>modelamos</a:t>
            </a:r>
            <a:r>
              <a:rPr lang="en-US" dirty="0"/>
              <a:t> al EEG </a:t>
            </a:r>
            <a:r>
              <a:rPr lang="en-US" dirty="0" err="1"/>
              <a:t>dijimos</a:t>
            </a:r>
            <a:r>
              <a:rPr lang="en-US" dirty="0"/>
              <a:t> que </a:t>
            </a:r>
            <a:r>
              <a:rPr lang="en-US" dirty="0" err="1"/>
              <a:t>ibamos</a:t>
            </a:r>
            <a:r>
              <a:rPr lang="en-US" dirty="0"/>
              <a:t> a </a:t>
            </a:r>
            <a:r>
              <a:rPr lang="en-US" dirty="0" err="1"/>
              <a:t>asegurar</a:t>
            </a:r>
            <a:r>
              <a:rPr lang="en-US" dirty="0"/>
              <a:t> </a:t>
            </a:r>
            <a:r>
              <a:rPr lang="en-US" dirty="0" err="1"/>
              <a:t>su</a:t>
            </a:r>
            <a:r>
              <a:rPr lang="en-US" dirty="0"/>
              <a:t> </a:t>
            </a:r>
            <a:r>
              <a:rPr lang="en-US" dirty="0" err="1"/>
              <a:t>estacionariedad</a:t>
            </a:r>
            <a:r>
              <a:rPr lang="en-US" dirty="0"/>
              <a:t>, </a:t>
            </a:r>
            <a:r>
              <a:rPr lang="en-US" dirty="0" err="1"/>
              <a:t>estadísticamente</a:t>
            </a:r>
            <a:r>
              <a:rPr lang="en-US" dirty="0"/>
              <a:t> </a:t>
            </a:r>
            <a:r>
              <a:rPr lang="en-US" dirty="0" err="1"/>
              <a:t>hablando</a:t>
            </a:r>
            <a:r>
              <a:rPr lang="en-US" dirty="0"/>
              <a:t>, </a:t>
            </a:r>
            <a:r>
              <a:rPr lang="en-US" dirty="0" err="1"/>
              <a:t>en</a:t>
            </a:r>
            <a:r>
              <a:rPr lang="en-US" dirty="0"/>
              <a:t> </a:t>
            </a:r>
            <a:r>
              <a:rPr lang="en-US" dirty="0" err="1"/>
              <a:t>segmentos</a:t>
            </a:r>
            <a:r>
              <a:rPr lang="en-US" dirty="0"/>
              <a:t> que no </a:t>
            </a:r>
            <a:r>
              <a:rPr lang="en-US" dirty="0" err="1"/>
              <a:t>cambien</a:t>
            </a:r>
            <a:r>
              <a:rPr lang="en-US" dirty="0"/>
              <a:t> de </a:t>
            </a:r>
            <a:r>
              <a:rPr lang="en-US" dirty="0" err="1"/>
              <a:t>oscilatoriedad</a:t>
            </a:r>
            <a:r>
              <a:rPr lang="en-US" dirty="0"/>
              <a:t> </a:t>
            </a:r>
            <a:r>
              <a:rPr lang="en-US" dirty="0" err="1"/>
              <a:t>bruscamente</a:t>
            </a:r>
            <a:r>
              <a:rPr lang="en-US" dirty="0"/>
              <a:t>.</a:t>
            </a:r>
          </a:p>
          <a:p>
            <a:endParaRPr lang="en-US" dirty="0"/>
          </a:p>
          <a:p>
            <a:r>
              <a:rPr lang="en-US" dirty="0"/>
              <a:t>La </a:t>
            </a:r>
            <a:r>
              <a:rPr lang="en-US" dirty="0" err="1"/>
              <a:t>señal</a:t>
            </a:r>
            <a:r>
              <a:rPr lang="en-US" dirty="0"/>
              <a:t> total no </a:t>
            </a:r>
            <a:r>
              <a:rPr lang="en-US" dirty="0" err="1"/>
              <a:t>es</a:t>
            </a:r>
            <a:r>
              <a:rPr lang="en-US" dirty="0"/>
              <a:t> </a:t>
            </a:r>
            <a:r>
              <a:rPr lang="en-US" dirty="0" err="1"/>
              <a:t>estacionaria</a:t>
            </a:r>
            <a:r>
              <a:rPr lang="en-US" dirty="0"/>
              <a:t> </a:t>
            </a:r>
            <a:r>
              <a:rPr lang="en-US" dirty="0" err="1"/>
              <a:t>pero</a:t>
            </a:r>
            <a:r>
              <a:rPr lang="en-US" dirty="0"/>
              <a:t> </a:t>
            </a:r>
            <a:r>
              <a:rPr lang="en-US" dirty="0" err="1"/>
              <a:t>si</a:t>
            </a:r>
            <a:r>
              <a:rPr lang="en-US" dirty="0"/>
              <a:t> </a:t>
            </a:r>
            <a:r>
              <a:rPr lang="en-US" dirty="0" err="1"/>
              <a:t>cada</a:t>
            </a:r>
            <a:r>
              <a:rPr lang="en-US" dirty="0"/>
              <a:t> </a:t>
            </a:r>
            <a:r>
              <a:rPr lang="en-US" dirty="0" err="1"/>
              <a:t>uno</a:t>
            </a:r>
            <a:r>
              <a:rPr lang="en-US" dirty="0"/>
              <a:t> de </a:t>
            </a:r>
            <a:r>
              <a:rPr lang="en-US" dirty="0" err="1"/>
              <a:t>los</a:t>
            </a:r>
            <a:r>
              <a:rPr lang="en-US" dirty="0"/>
              <a:t> </a:t>
            </a:r>
            <a:r>
              <a:rPr lang="en-US" dirty="0" err="1"/>
              <a:t>segmentos</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Pero </a:t>
            </a:r>
            <a:r>
              <a:rPr lang="en-US" dirty="0" err="1" smtClean="0"/>
              <a:t>entonces</a:t>
            </a:r>
            <a:r>
              <a:rPr lang="en-US" dirty="0" smtClean="0"/>
              <a:t> ... </a:t>
            </a:r>
            <a:r>
              <a:rPr lang="en-US" dirty="0" err="1" smtClean="0"/>
              <a:t>por</a:t>
            </a:r>
            <a:r>
              <a:rPr lang="en-US" dirty="0" smtClean="0"/>
              <a:t> </a:t>
            </a:r>
            <a:r>
              <a:rPr lang="en-US" dirty="0" err="1" smtClean="0"/>
              <a:t>qué</a:t>
            </a:r>
            <a:r>
              <a:rPr lang="en-US" dirty="0" smtClean="0"/>
              <a:t> </a:t>
            </a:r>
            <a:r>
              <a:rPr lang="en-US" dirty="0" err="1" smtClean="0"/>
              <a:t>necesitaríamos</a:t>
            </a:r>
            <a:r>
              <a:rPr lang="en-US" dirty="0" smtClean="0"/>
              <a:t> </a:t>
            </a:r>
            <a:r>
              <a:rPr lang="en-US" dirty="0" err="1" smtClean="0"/>
              <a:t>buscar</a:t>
            </a:r>
            <a:r>
              <a:rPr lang="en-US" dirty="0" smtClean="0"/>
              <a:t> </a:t>
            </a:r>
            <a:r>
              <a:rPr lang="en-US" dirty="0" err="1" smtClean="0"/>
              <a:t>esa</a:t>
            </a:r>
            <a:r>
              <a:rPr lang="en-US" dirty="0" smtClean="0"/>
              <a:t> </a:t>
            </a:r>
            <a:r>
              <a:rPr lang="en-US" dirty="0" err="1" smtClean="0"/>
              <a:t>estacionariedad</a:t>
            </a:r>
            <a:r>
              <a:rPr lang="en-US" dirty="0" smtClean="0"/>
              <a:t> </a:t>
            </a:r>
            <a:r>
              <a:rPr lang="en-US" dirty="0" err="1" smtClean="0"/>
              <a:t>estadística</a:t>
            </a:r>
            <a:r>
              <a:rPr lang="en-US" dirty="0" smtClean="0"/>
              <a:t> o </a:t>
            </a:r>
            <a:r>
              <a:rPr lang="en-US" dirty="0" err="1" smtClean="0"/>
              <a:t>mismo</a:t>
            </a:r>
            <a:r>
              <a:rPr lang="en-US" dirty="0" smtClean="0"/>
              <a:t> </a:t>
            </a:r>
            <a:r>
              <a:rPr lang="en-US" dirty="0" err="1" smtClean="0"/>
              <a:t>nos</a:t>
            </a:r>
            <a:r>
              <a:rPr lang="en-US" dirty="0" smtClean="0"/>
              <a:t> </a:t>
            </a:r>
            <a:r>
              <a:rPr lang="en-US" dirty="0" err="1" smtClean="0"/>
              <a:t>sería</a:t>
            </a:r>
            <a:r>
              <a:rPr lang="en-US" dirty="0" smtClean="0"/>
              <a:t> </a:t>
            </a:r>
            <a:r>
              <a:rPr lang="en-US" dirty="0" err="1" smtClean="0"/>
              <a:t>útil</a:t>
            </a:r>
            <a:r>
              <a:rPr lang="en-US" dirty="0" smtClean="0"/>
              <a:t> </a:t>
            </a:r>
            <a:r>
              <a:rPr lang="en-US" dirty="0" err="1" smtClean="0"/>
              <a:t>evaluar</a:t>
            </a:r>
            <a:r>
              <a:rPr lang="en-US" dirty="0" smtClean="0"/>
              <a:t> "</a:t>
            </a:r>
            <a:r>
              <a:rPr lang="en-US" dirty="0" err="1" smtClean="0"/>
              <a:t>partecitas</a:t>
            </a:r>
            <a:r>
              <a:rPr lang="en-US" dirty="0" smtClean="0"/>
              <a:t>" de un </a:t>
            </a:r>
            <a:r>
              <a:rPr lang="en-US" dirty="0" err="1" smtClean="0"/>
              <a:t>registro</a:t>
            </a:r>
            <a:r>
              <a:rPr lang="en-US" dirty="0" smtClean="0"/>
              <a:t> </a:t>
            </a:r>
            <a:r>
              <a:rPr lang="en-US" dirty="0" err="1" smtClean="0"/>
              <a:t>en</a:t>
            </a:r>
            <a:r>
              <a:rPr lang="en-US" dirty="0" smtClean="0"/>
              <a:t> </a:t>
            </a:r>
            <a:r>
              <a:rPr lang="en-US" dirty="0" err="1" smtClean="0"/>
              <a:t>vez</a:t>
            </a:r>
            <a:r>
              <a:rPr lang="en-US" dirty="0" smtClean="0"/>
              <a:t> de </a:t>
            </a:r>
            <a:r>
              <a:rPr lang="en-US" dirty="0" err="1" smtClean="0"/>
              <a:t>verlo</a:t>
            </a:r>
            <a:r>
              <a:rPr lang="en-US" dirty="0" smtClean="0"/>
              <a:t> </a:t>
            </a:r>
            <a:r>
              <a:rPr lang="en-US" dirty="0" err="1" smtClean="0"/>
              <a:t>todo</a:t>
            </a:r>
            <a:r>
              <a:rPr lang="en-US" dirty="0" smtClean="0"/>
              <a:t> </a:t>
            </a:r>
            <a:r>
              <a:rPr lang="en-US" dirty="0" err="1" smtClean="0"/>
              <a:t>en</a:t>
            </a:r>
            <a:r>
              <a:rPr lang="en-US" dirty="0" smtClean="0"/>
              <a:t> </a:t>
            </a:r>
            <a:r>
              <a:rPr lang="en-US" dirty="0" err="1" smtClean="0"/>
              <a:t>su</a:t>
            </a:r>
            <a:r>
              <a:rPr lang="en-US" dirty="0" smtClean="0"/>
              <a:t> </a:t>
            </a:r>
            <a:r>
              <a:rPr lang="en-US" dirty="0" err="1" smtClean="0"/>
              <a:t>conjunto</a:t>
            </a:r>
            <a:r>
              <a:rPr lang="en-US" dirty="0" smtClean="0"/>
              <a:t>.</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578802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 vida cambió cuando en Madrid en 1887, otro científico español le mostró la tinción de Golgi, una reacción química que coloreaba células cerebrales aleatorias. Este método, desarrollado por el científico italiano Camillo Golgi, permitía ver los detalles de una neurona completa sin la interferencia de sus vecinas. Ramón y Cajal refinó la técnica de Golgi y, con los detalles obtenidos de las imágenes más nítidas, revolucionó la neurociencia.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 necesario segmentar los registros EEG para asegurar que intervalos contengan características similares y sean estadísticamente estacionarios. Esto hace posible el posterior uso de métodos que requieren que la señal cumpla esta condición. </a:t>
            </a:r>
          </a:p>
          <a:p>
            <a:r>
              <a:rPr lang="en-US"/>
              <a:t>Se necesita que los intervalos sean etiquetados según sus particularidades y agrupados según sus similitudes, esto es más fácil si la señal está dividida en segmentos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615529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¿Qué criterio uso para segmentar? Se estudia el contenido espectral o la autocorrelación (momento de segundo orden).</a:t>
            </a:r>
          </a:p>
          <a:p>
            <a:endParaRPr lang="en-US"/>
          </a:p>
          <a:p>
            <a:r>
              <a:rPr lang="en-US"/>
              <a:t>Hay dos abordajes para generar segmentadores, uno es mediante peridograma (TF de la autocorrelación) y la otra forma es paramétrica (mediante modelos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817122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Parto del registro completo de EEG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5907143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Genero una ventana de referencia (que va a quedar fija) y genero otra ventana llamada ventana de testeo que va a ser una ventana móvil. Ambas ventanas tienen la misma longitud originalmente.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2021402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 que hago es comparar estas ventanas, haciendo un cálculo que me diga "qué tan similares o distintas son" espectralmente hablando.</a:t>
            </a:r>
          </a:p>
          <a:p>
            <a:endParaRPr lang="en-US"/>
          </a:p>
          <a:p>
            <a:r>
              <a:rPr lang="en-US"/>
              <a:t>Este valor calculado se llama COEFICIENTE DE DISIMILITUD y la manera de calcularlo depende del criterio elegido (paramétrico o por periodograma)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0076249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caso de encontrar una disimilitud espectral significativa (que supere un umbral), termina el segmento estacionario y arranca uno nuevo de ahí en adelante.</a:t>
            </a:r>
          </a:p>
          <a:p>
            <a:endParaRPr lang="en-US"/>
          </a:p>
          <a:p>
            <a:r>
              <a:rPr lang="en-US"/>
              <a:t>En caso de no superar ese umbral, continúo evaluando la señal.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739893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Entonces muevo mi ventana de testeo (justamente por algo es móvil jeje)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2998596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Vuelvo a calcular el coeficiente de disimilitud para estos dos nuevos pedazitos de señal y vuelvo a preguntarme qué tan similares/distintas son según si ese coeficiente supera un umbral.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35058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así continúo por tooodo el registro evaluando esto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6223401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6815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Esto marcó tal hito en la historia de la neurociencia que en 1906 se les otorga el premio Nobel de Medicina y Fisiología (tanto a Ramon y Cajal como a Golgi) por su "contribución al conocimiento de la estructura del sistema nervioso".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453498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293372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8134037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1414146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Una vez que evalúo en todo el registro, voy a tener la señal segmentada. Cada vez que se supera el umbral, se genera una nueva ventana de referencia (como se ve en la imagen) y se continúa calculando así el coeficiente de disimilitud de ahí en adelante e iterando este algoritmo.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0252737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Hay dos abordajes sobre cómo "tomar" al largo de las ventanas:</a:t>
            </a:r>
          </a:p>
          <a:p>
            <a:endParaRPr lang="en-US"/>
          </a:p>
          <a:p>
            <a:r>
              <a:rPr lang="en-US"/>
              <a:t>En el primer abordaje, ambas ventanas son del mismo tamaño. De cada ventana se analiza el contenido espectral.</a:t>
            </a:r>
          </a:p>
          <a:p>
            <a:endParaRPr lang="en-US"/>
          </a:p>
          <a:p>
            <a:r>
              <a:rPr lang="en-US"/>
              <a:t>El segundo abordaje lo que sucede es que si es parecido el espectro (no se supera el umbral) entonces la ventana de referencia se va a ir agrandando y actualizando en longitud temporal. En caso de encontrar una disimilitud espectral significativa deja de aumentar la ventana de referencia y arranca el nuevo segmento. En este caso, las ventanas de referencia van marcando el contenido del segmento estacionario.</a:t>
            </a:r>
          </a:p>
          <a:p>
            <a:endParaRPr lang="en-US"/>
          </a:p>
          <a:p>
            <a:r>
              <a:rPr lang="en-US"/>
              <a:t>Se destaca que el primer abordaje sirve tanto para peridograma como para el método paramétrico. El segundo solo para el peridograma.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018261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Empecemos con el método de periodograma móvil. </a:t>
            </a:r>
          </a:p>
          <a:p>
            <a:endParaRPr lang="en-US"/>
          </a:p>
          <a:p>
            <a:r>
              <a:rPr lang="en-US"/>
              <a:t>Aprendieron con Sebas a calcular la estimación de la densidad espectral de potencia mediante el peridograma, que sería la transformada de Fourier de la estimación sesgada de la autocorrelación.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7250924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Ahora le sumamos una nueva variable: el desplazamiento en el tiempo. De tal manera que ahora el espectro va a depender de la frecuencia (como antes) y también del lugar temporal en el que esta ubicado ese espectro. </a:t>
            </a:r>
          </a:p>
          <a:p>
            <a:endParaRPr lang="en-US"/>
          </a:p>
          <a:p>
            <a:r>
              <a:rPr lang="en-US"/>
              <a:t>Entonces la autocorrelación aparte de depender del desplazamiento k, depende de n (de donde esta parada esa señal).</a:t>
            </a:r>
          </a:p>
          <a:p>
            <a:r>
              <a:rPr lang="en-US"/>
              <a:t>A esto se llama periodograma DESPLAZADO. </a:t>
            </a:r>
          </a:p>
          <a:p>
            <a:endParaRPr lang="en-US"/>
          </a:p>
          <a:p>
            <a:r>
              <a:rPr lang="en-US"/>
              <a:t>Viene de plantear una ventana en la señal, hacer el espectro y mover esa ventana y volver a calcular el espectro.</a:t>
            </a:r>
          </a:p>
          <a:p>
            <a:endParaRPr lang="en-US"/>
          </a:p>
          <a:p>
            <a:r>
              <a:rPr lang="en-US"/>
              <a:t>Cuando el deltaN sea mayor a un determinado umbral,  se determina que ahí empieza un segmento nuevo.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9281749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 la anterior ecuación entonces podemos decir que:</a:t>
            </a:r>
          </a:p>
          <a:p>
            <a:endParaRPr lang="en-US"/>
          </a:p>
          <a:p>
            <a:r>
              <a:rPr lang="en-US"/>
              <a:t>Si n=0, la ecuación representa el espectro de la señal que vamos a tomar como referencia.</a:t>
            </a:r>
          </a:p>
          <a:p>
            <a:endParaRPr lang="en-US"/>
          </a:p>
          <a:p>
            <a:r>
              <a:rPr lang="en-US"/>
              <a:t>En el resto de los casos de n, esta ecuación representa el espectro de la señal que llamamos "de testeo".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115510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Planteemos entonces una posible medida como coeficiente de disimilitud.</a:t>
            </a:r>
          </a:p>
          <a:p>
            <a:endParaRPr lang="en-US"/>
          </a:p>
          <a:p>
            <a:r>
              <a:rPr lang="en-US"/>
              <a:t>Tendría sentido en este caso, evaluar el error cuadrático medio del espectro de la señal que vamos a tomar como referencia y de la de testeo.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829764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muestro acá un ejemplo de una sección de la corteza y del hipocampo de una rata impregnada con la técnica de Golgi en corte, para que entiendan la importancia de la técnica por mostrar en detalle la estructura neuronal de las distintas partes del cerebro (como de otras partes del Sistema Nervioso).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Bueno .. este planteo de disimilitud sería correcto pero cuenta con la desventaja que no es simétrico respecto a aumentos o disminuciones de la potencia espectral de la ventana de testeo.</a:t>
            </a:r>
          </a:p>
          <a:p>
            <a:endParaRPr lang="en-US"/>
          </a:p>
          <a:p>
            <a:r>
              <a:rPr lang="en-US"/>
              <a:t>(La demo es intuitiva pero puedo subirselas si les interesa)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4673766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Por eso, para evitar la asimetría, se debe normalizar por la potencia de ambas ventanas, y ya está resuelto este problema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9012097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Como calcular el espectro de un tramo de señal es computacionalmente bastante costoso, lo que vamos a calcular es la autocorrelación. </a:t>
            </a:r>
          </a:p>
          <a:p>
            <a:endParaRPr lang="en-US"/>
          </a:p>
          <a:p>
            <a:r>
              <a:rPr lang="en-US"/>
              <a:t>La autocorrelación es la transformada inversa del espectro, y mediante esta identidad podemos pasar toda la ecuación a una expresión basada en la autocorrelación de x.</a:t>
            </a:r>
          </a:p>
          <a:p>
            <a:endParaRPr lang="en-US"/>
          </a:p>
          <a:p>
            <a:r>
              <a:rPr lang="en-US"/>
              <a:t>Ver que la potencia está expresada en función de la autocorrelación no es más ni menos que la autocorrelación en k=0 (desplazamiento igual a cero).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5393355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Vayamos</a:t>
            </a:r>
            <a:r>
              <a:rPr lang="en-US" dirty="0"/>
              <a:t> al </a:t>
            </a:r>
            <a:r>
              <a:rPr lang="en-US" dirty="0" err="1"/>
              <a:t>segundo</a:t>
            </a:r>
            <a:r>
              <a:rPr lang="en-US" dirty="0"/>
              <a:t> </a:t>
            </a:r>
            <a:r>
              <a:rPr lang="en-US" dirty="0" err="1"/>
              <a:t>caso</a:t>
            </a:r>
            <a:r>
              <a:rPr lang="en-US" dirty="0"/>
              <a:t>: la </a:t>
            </a:r>
            <a:r>
              <a:rPr lang="en-US" dirty="0" err="1"/>
              <a:t>segmentación</a:t>
            </a:r>
            <a:r>
              <a:rPr lang="en-US" dirty="0"/>
              <a:t> PARAMÉTRICA</a:t>
            </a:r>
          </a:p>
          <a:p>
            <a:endParaRPr lang="en-US" dirty="0"/>
          </a:p>
          <a:p>
            <a:r>
              <a:rPr lang="en-US" dirty="0" err="1"/>
              <a:t>Pensemos</a:t>
            </a:r>
            <a:r>
              <a:rPr lang="en-US" dirty="0"/>
              <a:t> </a:t>
            </a:r>
            <a:r>
              <a:rPr lang="en-US" dirty="0" err="1"/>
              <a:t>en</a:t>
            </a:r>
            <a:r>
              <a:rPr lang="en-US" dirty="0"/>
              <a:t> el </a:t>
            </a:r>
            <a:r>
              <a:rPr lang="en-US" dirty="0" err="1"/>
              <a:t>modeo</a:t>
            </a:r>
            <a:r>
              <a:rPr lang="en-US" dirty="0"/>
              <a:t> AR. El </a:t>
            </a:r>
            <a:r>
              <a:rPr lang="en-US" dirty="0" err="1"/>
              <a:t>cálculo</a:t>
            </a:r>
            <a:r>
              <a:rPr lang="en-US" dirty="0"/>
              <a:t> del </a:t>
            </a:r>
            <a:r>
              <a:rPr lang="en-US" dirty="0" err="1"/>
              <a:t>sistema</a:t>
            </a:r>
            <a:r>
              <a:rPr lang="en-US" dirty="0"/>
              <a:t> AR se </a:t>
            </a:r>
            <a:r>
              <a:rPr lang="en-US" dirty="0" err="1"/>
              <a:t>basa</a:t>
            </a:r>
            <a:r>
              <a:rPr lang="en-US" dirty="0"/>
              <a:t> </a:t>
            </a:r>
            <a:r>
              <a:rPr lang="en-US" dirty="0" err="1"/>
              <a:t>en</a:t>
            </a:r>
            <a:r>
              <a:rPr lang="en-US" dirty="0"/>
              <a:t> </a:t>
            </a:r>
            <a:r>
              <a:rPr lang="en-US" dirty="0" err="1"/>
              <a:t>los</a:t>
            </a:r>
            <a:r>
              <a:rPr lang="en-US" dirty="0"/>
              <a:t> </a:t>
            </a:r>
            <a:r>
              <a:rPr lang="en-US" dirty="0" err="1"/>
              <a:t>sistemas</a:t>
            </a:r>
            <a:r>
              <a:rPr lang="en-US" dirty="0"/>
              <a:t> </a:t>
            </a:r>
            <a:r>
              <a:rPr lang="en-US" dirty="0" err="1"/>
              <a:t>inversos</a:t>
            </a:r>
            <a:r>
              <a:rPr lang="en-US" dirty="0"/>
              <a:t>. La </a:t>
            </a:r>
            <a:r>
              <a:rPr lang="en-US" dirty="0" err="1"/>
              <a:t>función</a:t>
            </a:r>
            <a:r>
              <a:rPr lang="en-US" dirty="0"/>
              <a:t> de </a:t>
            </a:r>
            <a:r>
              <a:rPr lang="en-US" dirty="0" err="1"/>
              <a:t>transferencia</a:t>
            </a:r>
            <a:r>
              <a:rPr lang="en-US" dirty="0"/>
              <a:t> del </a:t>
            </a:r>
            <a:r>
              <a:rPr lang="en-US" dirty="0" err="1"/>
              <a:t>sistema</a:t>
            </a:r>
            <a:r>
              <a:rPr lang="en-US" dirty="0"/>
              <a:t> </a:t>
            </a:r>
            <a:r>
              <a:rPr lang="en-US" dirty="0" err="1"/>
              <a:t>inverso</a:t>
            </a:r>
            <a:r>
              <a:rPr lang="en-US" dirty="0"/>
              <a:t> </a:t>
            </a:r>
            <a:r>
              <a:rPr lang="en-US" dirty="0" err="1"/>
              <a:t>es</a:t>
            </a:r>
            <a:r>
              <a:rPr lang="en-US" dirty="0"/>
              <a:t> la </a:t>
            </a:r>
            <a:r>
              <a:rPr lang="en-US" dirty="0" err="1"/>
              <a:t>inversa</a:t>
            </a:r>
            <a:r>
              <a:rPr lang="en-US" dirty="0"/>
              <a:t> de la </a:t>
            </a:r>
            <a:r>
              <a:rPr lang="en-US" dirty="0" err="1"/>
              <a:t>función</a:t>
            </a:r>
            <a:r>
              <a:rPr lang="en-US" dirty="0"/>
              <a:t> de </a:t>
            </a:r>
            <a:r>
              <a:rPr lang="en-US" dirty="0" err="1"/>
              <a:t>transferencia</a:t>
            </a:r>
            <a:r>
              <a:rPr lang="en-US" dirty="0"/>
              <a:t> del </a:t>
            </a:r>
            <a:r>
              <a:rPr lang="en-US" dirty="0" err="1"/>
              <a:t>sistema</a:t>
            </a:r>
            <a:r>
              <a:rPr lang="en-US" dirty="0"/>
              <a:t> original. La entrada del </a:t>
            </a:r>
            <a:r>
              <a:rPr lang="en-US" dirty="0" err="1"/>
              <a:t>sistema</a:t>
            </a:r>
            <a:r>
              <a:rPr lang="en-US" dirty="0"/>
              <a:t> </a:t>
            </a:r>
            <a:r>
              <a:rPr lang="en-US" dirty="0" err="1"/>
              <a:t>inverso</a:t>
            </a:r>
            <a:r>
              <a:rPr lang="en-US" dirty="0"/>
              <a:t> </a:t>
            </a:r>
            <a:r>
              <a:rPr lang="en-US" dirty="0" err="1"/>
              <a:t>es</a:t>
            </a:r>
            <a:r>
              <a:rPr lang="en-US" dirty="0"/>
              <a:t> la </a:t>
            </a:r>
            <a:r>
              <a:rPr lang="en-US" dirty="0" err="1"/>
              <a:t>salida</a:t>
            </a:r>
            <a:r>
              <a:rPr lang="en-US" dirty="0"/>
              <a:t> del </a:t>
            </a:r>
            <a:r>
              <a:rPr lang="en-US" dirty="0" err="1"/>
              <a:t>sistema</a:t>
            </a:r>
            <a:r>
              <a:rPr lang="en-US" dirty="0"/>
              <a:t> original. </a:t>
            </a:r>
            <a:r>
              <a:rPr lang="en-US" dirty="0" err="1"/>
              <a:t>Entonces</a:t>
            </a:r>
            <a:r>
              <a:rPr lang="en-US" dirty="0"/>
              <a:t> para </a:t>
            </a:r>
            <a:r>
              <a:rPr lang="en-US" dirty="0" err="1"/>
              <a:t>calcular</a:t>
            </a:r>
            <a:r>
              <a:rPr lang="en-US" dirty="0"/>
              <a:t> </a:t>
            </a:r>
            <a:r>
              <a:rPr lang="en-US" dirty="0" err="1"/>
              <a:t>los</a:t>
            </a:r>
            <a:r>
              <a:rPr lang="en-US" dirty="0"/>
              <a:t> </a:t>
            </a:r>
            <a:r>
              <a:rPr lang="en-US" dirty="0" err="1"/>
              <a:t>coeficientes</a:t>
            </a:r>
            <a:r>
              <a:rPr lang="en-US" dirty="0"/>
              <a:t> del </a:t>
            </a:r>
            <a:r>
              <a:rPr lang="en-US" dirty="0" err="1"/>
              <a:t>sistema</a:t>
            </a:r>
            <a:r>
              <a:rPr lang="en-US" dirty="0"/>
              <a:t> AR, se </a:t>
            </a:r>
            <a:r>
              <a:rPr lang="en-US" dirty="0" err="1"/>
              <a:t>plantea</a:t>
            </a:r>
            <a:r>
              <a:rPr lang="en-US" dirty="0"/>
              <a:t> un </a:t>
            </a:r>
            <a:r>
              <a:rPr lang="en-US" dirty="0" err="1"/>
              <a:t>modelo</a:t>
            </a:r>
            <a:r>
              <a:rPr lang="en-US" dirty="0"/>
              <a:t> MA que se </a:t>
            </a:r>
            <a:r>
              <a:rPr lang="en-US" dirty="0" err="1"/>
              <a:t>alimenta</a:t>
            </a:r>
            <a:r>
              <a:rPr lang="en-US" dirty="0"/>
              <a:t> con la </a:t>
            </a:r>
            <a:r>
              <a:rPr lang="en-US" dirty="0" err="1"/>
              <a:t>salida</a:t>
            </a:r>
            <a:r>
              <a:rPr lang="en-US" dirty="0"/>
              <a:t> del AR (que </a:t>
            </a:r>
            <a:r>
              <a:rPr lang="en-US" dirty="0" err="1"/>
              <a:t>es</a:t>
            </a:r>
            <a:r>
              <a:rPr lang="en-US" dirty="0"/>
              <a:t> </a:t>
            </a:r>
            <a:r>
              <a:rPr lang="en-US" dirty="0" err="1"/>
              <a:t>nuestra</a:t>
            </a:r>
            <a:r>
              <a:rPr lang="en-US" dirty="0"/>
              <a:t> </a:t>
            </a:r>
            <a:r>
              <a:rPr lang="en-US" dirty="0" err="1"/>
              <a:t>señal</a:t>
            </a:r>
            <a:r>
              <a:rPr lang="en-US" dirty="0"/>
              <a:t> de </a:t>
            </a:r>
            <a:r>
              <a:rPr lang="en-US" dirty="0" err="1"/>
              <a:t>interés</a:t>
            </a:r>
            <a:r>
              <a:rPr lang="en-US" dirty="0"/>
              <a:t> </a:t>
            </a:r>
            <a:r>
              <a:rPr lang="en-US" dirty="0" err="1"/>
              <a:t>osea</a:t>
            </a:r>
            <a:r>
              <a:rPr lang="en-US" dirty="0"/>
              <a:t> la </a:t>
            </a:r>
            <a:r>
              <a:rPr lang="en-US" dirty="0" err="1"/>
              <a:t>señal</a:t>
            </a:r>
            <a:r>
              <a:rPr lang="en-US" dirty="0"/>
              <a:t> que </a:t>
            </a:r>
            <a:r>
              <a:rPr lang="en-US" dirty="0" err="1"/>
              <a:t>queremos</a:t>
            </a:r>
            <a:r>
              <a:rPr lang="en-US" dirty="0"/>
              <a:t> </a:t>
            </a:r>
            <a:r>
              <a:rPr lang="en-US" dirty="0" err="1"/>
              <a:t>modelizar</a:t>
            </a:r>
            <a:r>
              <a:rPr lang="en-US" dirty="0"/>
              <a:t>) y </a:t>
            </a:r>
            <a:r>
              <a:rPr lang="en-US" dirty="0" err="1"/>
              <a:t>así</a:t>
            </a:r>
            <a:r>
              <a:rPr lang="en-US" dirty="0"/>
              <a:t> </a:t>
            </a:r>
            <a:r>
              <a:rPr lang="en-US" dirty="0" err="1"/>
              <a:t>calculamos</a:t>
            </a:r>
            <a:r>
              <a:rPr lang="en-US" dirty="0"/>
              <a:t> </a:t>
            </a:r>
            <a:r>
              <a:rPr lang="en-US" dirty="0" err="1"/>
              <a:t>los</a:t>
            </a:r>
            <a:r>
              <a:rPr lang="en-US" dirty="0"/>
              <a:t> </a:t>
            </a:r>
            <a:r>
              <a:rPr lang="en-US" dirty="0" err="1"/>
              <a:t>coeficientes</a:t>
            </a:r>
            <a:r>
              <a:rPr lang="en-US" dirty="0"/>
              <a:t> de </a:t>
            </a:r>
            <a:r>
              <a:rPr lang="en-US" dirty="0" err="1"/>
              <a:t>tal</a:t>
            </a:r>
            <a:r>
              <a:rPr lang="en-US" dirty="0"/>
              <a:t> </a:t>
            </a:r>
            <a:r>
              <a:rPr lang="en-US" dirty="0" err="1"/>
              <a:t>manera</a:t>
            </a:r>
            <a:r>
              <a:rPr lang="en-US" dirty="0"/>
              <a:t> que con </a:t>
            </a:r>
            <a:r>
              <a:rPr lang="en-US" dirty="0" err="1"/>
              <a:t>esta</a:t>
            </a:r>
            <a:r>
              <a:rPr lang="en-US" dirty="0"/>
              <a:t> entrada, </a:t>
            </a:r>
            <a:r>
              <a:rPr lang="en-US" dirty="0" err="1"/>
              <a:t>tengamos</a:t>
            </a:r>
            <a:r>
              <a:rPr lang="en-US" dirty="0"/>
              <a:t> a la </a:t>
            </a:r>
            <a:r>
              <a:rPr lang="en-US" dirty="0" err="1"/>
              <a:t>salida</a:t>
            </a:r>
            <a:r>
              <a:rPr lang="en-US" dirty="0"/>
              <a:t> </a:t>
            </a:r>
            <a:r>
              <a:rPr lang="en-US" dirty="0" err="1"/>
              <a:t>ruido</a:t>
            </a:r>
            <a:r>
              <a:rPr lang="en-US" dirty="0"/>
              <a:t> </a:t>
            </a:r>
            <a:r>
              <a:rPr lang="en-US" dirty="0" err="1"/>
              <a:t>blanco</a:t>
            </a:r>
            <a:r>
              <a:rPr lang="en-US" dirty="0"/>
              <a:t>. </a:t>
            </a:r>
          </a:p>
          <a:p>
            <a:endParaRPr lang="en-US" dirty="0"/>
          </a:p>
          <a:p>
            <a:r>
              <a:rPr lang="en-US" dirty="0" err="1"/>
              <a:t>Entonces</a:t>
            </a:r>
            <a:r>
              <a:rPr lang="en-US" dirty="0"/>
              <a:t> </a:t>
            </a:r>
            <a:r>
              <a:rPr lang="en-US" dirty="0" err="1"/>
              <a:t>si</a:t>
            </a:r>
            <a:r>
              <a:rPr lang="en-US" dirty="0"/>
              <a:t> a la </a:t>
            </a:r>
            <a:r>
              <a:rPr lang="en-US" dirty="0" err="1"/>
              <a:t>salida</a:t>
            </a:r>
            <a:r>
              <a:rPr lang="en-US" dirty="0"/>
              <a:t> </a:t>
            </a:r>
            <a:r>
              <a:rPr lang="en-US" dirty="0" err="1"/>
              <a:t>logramos</a:t>
            </a:r>
            <a:r>
              <a:rPr lang="en-US" dirty="0"/>
              <a:t> </a:t>
            </a:r>
            <a:r>
              <a:rPr lang="en-US" dirty="0" err="1"/>
              <a:t>obtener</a:t>
            </a:r>
            <a:r>
              <a:rPr lang="en-US" dirty="0"/>
              <a:t> </a:t>
            </a:r>
            <a:r>
              <a:rPr lang="en-US" dirty="0" err="1"/>
              <a:t>ruido</a:t>
            </a:r>
            <a:r>
              <a:rPr lang="en-US" dirty="0"/>
              <a:t> </a:t>
            </a:r>
            <a:r>
              <a:rPr lang="en-US" dirty="0" err="1"/>
              <a:t>blanco</a:t>
            </a:r>
            <a:r>
              <a:rPr lang="en-US" dirty="0"/>
              <a:t>, </a:t>
            </a:r>
            <a:r>
              <a:rPr lang="en-US" dirty="0" err="1"/>
              <a:t>después</a:t>
            </a:r>
            <a:r>
              <a:rPr lang="en-US" dirty="0"/>
              <a:t> </a:t>
            </a:r>
            <a:r>
              <a:rPr lang="en-US" dirty="0" err="1"/>
              <a:t>cuando</a:t>
            </a:r>
            <a:r>
              <a:rPr lang="en-US" dirty="0"/>
              <a:t> </a:t>
            </a:r>
            <a:r>
              <a:rPr lang="en-US" dirty="0" err="1"/>
              <a:t>pongamos</a:t>
            </a:r>
            <a:r>
              <a:rPr lang="en-US" dirty="0"/>
              <a:t> </a:t>
            </a:r>
            <a:r>
              <a:rPr lang="en-US" dirty="0" err="1"/>
              <a:t>esos</a:t>
            </a:r>
            <a:r>
              <a:rPr lang="en-US" dirty="0"/>
              <a:t> </a:t>
            </a:r>
            <a:r>
              <a:rPr lang="en-US" dirty="0" err="1"/>
              <a:t>coeficientes</a:t>
            </a:r>
            <a:r>
              <a:rPr lang="en-US" dirty="0"/>
              <a:t> </a:t>
            </a:r>
            <a:r>
              <a:rPr lang="en-US" dirty="0" err="1"/>
              <a:t>en</a:t>
            </a:r>
            <a:r>
              <a:rPr lang="en-US" dirty="0"/>
              <a:t> el </a:t>
            </a:r>
            <a:r>
              <a:rPr lang="en-US" dirty="0" err="1"/>
              <a:t>denominador</a:t>
            </a:r>
            <a:r>
              <a:rPr lang="en-US" dirty="0"/>
              <a:t> de la </a:t>
            </a:r>
            <a:r>
              <a:rPr lang="en-US" dirty="0" err="1"/>
              <a:t>función</a:t>
            </a:r>
            <a:r>
              <a:rPr lang="en-US" dirty="0"/>
              <a:t> de </a:t>
            </a:r>
            <a:r>
              <a:rPr lang="en-US" dirty="0" err="1"/>
              <a:t>transferencia</a:t>
            </a:r>
            <a:r>
              <a:rPr lang="en-US" dirty="0"/>
              <a:t> (</a:t>
            </a:r>
            <a:r>
              <a:rPr lang="en-US" dirty="0" err="1"/>
              <a:t>sistema</a:t>
            </a:r>
            <a:r>
              <a:rPr lang="en-US" dirty="0"/>
              <a:t> de la </a:t>
            </a:r>
            <a:r>
              <a:rPr lang="en-US" dirty="0" err="1"/>
              <a:t>izquierda</a:t>
            </a:r>
            <a:r>
              <a:rPr lang="en-US" dirty="0"/>
              <a:t>), y se </a:t>
            </a:r>
            <a:r>
              <a:rPr lang="en-US" dirty="0" err="1"/>
              <a:t>alimente</a:t>
            </a:r>
            <a:r>
              <a:rPr lang="en-US" dirty="0"/>
              <a:t> </a:t>
            </a:r>
            <a:r>
              <a:rPr lang="en-US" dirty="0" err="1"/>
              <a:t>este</a:t>
            </a:r>
            <a:r>
              <a:rPr lang="en-US" dirty="0"/>
              <a:t> </a:t>
            </a:r>
            <a:r>
              <a:rPr lang="en-US" dirty="0" err="1"/>
              <a:t>sistema</a:t>
            </a:r>
            <a:r>
              <a:rPr lang="en-US" dirty="0"/>
              <a:t> con </a:t>
            </a:r>
            <a:r>
              <a:rPr lang="en-US" dirty="0" err="1"/>
              <a:t>ruido</a:t>
            </a:r>
            <a:r>
              <a:rPr lang="en-US" dirty="0"/>
              <a:t> </a:t>
            </a:r>
            <a:r>
              <a:rPr lang="en-US" dirty="0" err="1"/>
              <a:t>blanco</a:t>
            </a:r>
            <a:r>
              <a:rPr lang="en-US" dirty="0"/>
              <a:t>, lo que </a:t>
            </a:r>
            <a:r>
              <a:rPr lang="en-US" dirty="0" err="1"/>
              <a:t>voy</a:t>
            </a:r>
            <a:r>
              <a:rPr lang="en-US" dirty="0"/>
              <a:t> a </a:t>
            </a:r>
            <a:r>
              <a:rPr lang="en-US" dirty="0" err="1"/>
              <a:t>obtener</a:t>
            </a:r>
            <a:r>
              <a:rPr lang="en-US" dirty="0"/>
              <a:t> a la </a:t>
            </a:r>
            <a:r>
              <a:rPr lang="en-US" dirty="0" err="1"/>
              <a:t>salida</a:t>
            </a:r>
            <a:r>
              <a:rPr lang="en-US" dirty="0"/>
              <a:t> </a:t>
            </a:r>
            <a:r>
              <a:rPr lang="en-US" dirty="0" err="1"/>
              <a:t>es</a:t>
            </a:r>
            <a:r>
              <a:rPr lang="en-US" dirty="0"/>
              <a:t> la </a:t>
            </a:r>
            <a:r>
              <a:rPr lang="en-US" dirty="0" err="1"/>
              <a:t>señal</a:t>
            </a:r>
            <a:r>
              <a:rPr lang="en-US" dirty="0"/>
              <a:t> que </a:t>
            </a:r>
            <a:r>
              <a:rPr lang="en-US" dirty="0" err="1"/>
              <a:t>yo</a:t>
            </a:r>
            <a:r>
              <a:rPr lang="en-US" dirty="0"/>
              <a:t> </a:t>
            </a:r>
            <a:r>
              <a:rPr lang="en-US" dirty="0" err="1"/>
              <a:t>quiero</a:t>
            </a:r>
            <a:r>
              <a:rPr lang="en-US" dirty="0"/>
              <a:t> </a:t>
            </a:r>
            <a:r>
              <a:rPr lang="en-US" dirty="0" err="1"/>
              <a:t>modelizar</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2809992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Este modelo MA también se llama filtro blanqueador.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62116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partir de la ventana de referencia se calcula el modelo AR que modeliza el segmento de dicha ventana.</a:t>
            </a:r>
          </a:p>
          <a:p>
            <a:endParaRPr lang="en-US"/>
          </a:p>
          <a:p>
            <a:r>
              <a:rPr lang="en-US"/>
              <a:t>A partir de la ventana de referencia se calculan los coeficientes Ap del modelo.</a:t>
            </a:r>
          </a:p>
          <a:p>
            <a:r>
              <a:rPr lang="en-US"/>
              <a:t>Luego uso los coeficientes Ap que se calcularon anteriormente y la señal de la ventana de testeo para entrar al modelo MA (filtro blanqueador).</a:t>
            </a:r>
          </a:p>
          <a:p>
            <a:r>
              <a:rPr lang="en-US"/>
              <a:t>Luego me fijo si la salida es ruido blanco o no.</a:t>
            </a:r>
          </a:p>
          <a:p>
            <a:endParaRPr lang="en-US"/>
          </a:p>
          <a:p>
            <a:r>
              <a:rPr lang="en-US"/>
              <a:t>Si los dos segmentos (ventana de ref y testeo) de señal son parecidos, entonces los coeficientes que se calcularon en la primer ventana, van a modelizar lo suficientemente bien a la segunda ventana y por lo tanto la salida va a ser ruido blanco. </a:t>
            </a:r>
          </a:p>
          <a:p>
            <a:endParaRPr lang="en-US"/>
          </a:p>
          <a:p>
            <a:r>
              <a:rPr lang="en-US"/>
              <a:t>Por el contrario si el segmento de señal de la ventana de referencia no es parecido al de la ventana de testeo entonces la salida NO va a ser ruido blanco.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1821829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medida de disimilitud lo que hace es plantear dos términos:</a:t>
            </a:r>
          </a:p>
          <a:p>
            <a:endParaRPr lang="en-US"/>
          </a:p>
          <a:p>
            <a:r>
              <a:rPr lang="en-US"/>
              <a:t>El primer termino es la función de autocorrelación en el valor cero (es decir, la potencia) de la señal de error. En el numerador se tiene la ventana de referencia, y el valor que se va a obtener es la varianza del ruido (porque va a ser la única muestra distinta de cero). Como sabemos que el error va a ser ruido blanco (porque para eso calculamos los coeficientes Ap) entonces se sabe que la autocorrelación de la señal de error va a tener un solo valor en k=0 que va a ser igual a sigma^2. </a:t>
            </a:r>
          </a:p>
          <a:p>
            <a:r>
              <a:rPr lang="en-US"/>
              <a:t>Luego, a la varianza del ruido se la divide por el valor que toma la autocorrelación en su valor central (la potencia de la señal de error) pero en la ventana de testeo. En este caso, el error en la segunda ventana de testeo ya no se que tanto se va a acercar al ruido blanco.</a:t>
            </a:r>
          </a:p>
          <a:p>
            <a:r>
              <a:rPr lang="en-US"/>
              <a:t>Luego a la división se le resta 1, porque si la salida de error de la ventana de testeo si es ruido blanco (es decir, los segmentos son parecidos) entonces el cociente va a ser 1 y por lo tanto este termino se hace cero.</a:t>
            </a:r>
          </a:p>
          <a:p>
            <a:endParaRPr lang="en-US"/>
          </a:p>
          <a:p>
            <a:r>
              <a:rPr lang="en-US"/>
              <a:t>En el segundo termino se suman todos los valores de la autocorrelación de la ventana de testeo (menos el cero), si el ruido NO es blanco entonces esta sumatoria va a tener un valor bastante grande; de tal manera que el índice de disimilitud va a aumentar.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6791554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espectrograma no es ni mas ni menos que un periodograma móvil.</a:t>
            </a:r>
          </a:p>
          <a:p>
            <a:endParaRPr lang="en-US"/>
          </a:p>
          <a:p>
            <a:r>
              <a:rPr lang="en-US"/>
              <a:t>El espectrograma lo que hace es tomar una señal, calcular la TF en una determinada ventana y después correr esa ventana un tau. Es básicamente lo que hace el peridograma móvil.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7053844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 se hace la TF pierdo la información temporal, entonces una de las primeras representaciones tiempo-frecuencia son el espectrograma, que esta basado en la STFT.</a:t>
            </a:r>
          </a:p>
          <a:p>
            <a:endParaRPr lang="en-US"/>
          </a:p>
          <a:p>
            <a:r>
              <a:rPr lang="en-US"/>
              <a:t>Se puede ver que hay una solución de compromiso entre la resolución temporal y la frecuencial. A medida que se agranda el ancho de la ventana “w” la resolución frecuencial va a mejorar (porque tengo mas puntos en la transformada) pero empeora la resolución temporal.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7787233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Ejemplo de espectrograma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353385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Ramón y </a:t>
            </a:r>
            <a:r>
              <a:rPr lang="en-US" dirty="0" err="1"/>
              <a:t>Cajal</a:t>
            </a:r>
            <a:r>
              <a:rPr lang="en-US" dirty="0"/>
              <a:t> </a:t>
            </a:r>
            <a:r>
              <a:rPr lang="en-US" dirty="0" err="1"/>
              <a:t>también</a:t>
            </a:r>
            <a:r>
              <a:rPr lang="en-US" dirty="0"/>
              <a:t> </a:t>
            </a:r>
            <a:r>
              <a:rPr lang="en-US" dirty="0" err="1"/>
              <a:t>desarrolló</a:t>
            </a:r>
            <a:r>
              <a:rPr lang="en-US" dirty="0"/>
              <a:t> </a:t>
            </a:r>
            <a:r>
              <a:rPr lang="en-US" dirty="0" err="1"/>
              <a:t>una</a:t>
            </a:r>
            <a:r>
              <a:rPr lang="en-US" dirty="0"/>
              <a:t> </a:t>
            </a:r>
            <a:r>
              <a:rPr lang="en-US" dirty="0" err="1"/>
              <a:t>teoría</a:t>
            </a:r>
            <a:r>
              <a:rPr lang="en-US" dirty="0"/>
              <a:t> que </a:t>
            </a:r>
            <a:r>
              <a:rPr lang="en-US" dirty="0" err="1"/>
              <a:t>describía</a:t>
            </a:r>
            <a:r>
              <a:rPr lang="en-US" dirty="0"/>
              <a:t> </a:t>
            </a:r>
            <a:r>
              <a:rPr lang="en-US" dirty="0" err="1"/>
              <a:t>cómo</a:t>
            </a:r>
            <a:r>
              <a:rPr lang="en-US" dirty="0"/>
              <a:t> </a:t>
            </a:r>
            <a:r>
              <a:rPr lang="en-US" dirty="0" err="1"/>
              <a:t>fluía</a:t>
            </a:r>
            <a:r>
              <a:rPr lang="en-US" dirty="0"/>
              <a:t> la </a:t>
            </a:r>
            <a:r>
              <a:rPr lang="en-US" dirty="0" err="1"/>
              <a:t>información</a:t>
            </a:r>
            <a:r>
              <a:rPr lang="en-US" dirty="0"/>
              <a:t> </a:t>
            </a:r>
            <a:r>
              <a:rPr lang="en-US" dirty="0" err="1"/>
              <a:t>por</a:t>
            </a:r>
            <a:r>
              <a:rPr lang="en-US" dirty="0"/>
              <a:t> el </a:t>
            </a:r>
            <a:r>
              <a:rPr lang="en-US" dirty="0" err="1"/>
              <a:t>cerebro</a:t>
            </a:r>
            <a:r>
              <a:rPr lang="en-US" dirty="0"/>
              <a:t>. Las </a:t>
            </a:r>
            <a:r>
              <a:rPr lang="en-US" dirty="0" err="1"/>
              <a:t>neuronas</a:t>
            </a:r>
            <a:r>
              <a:rPr lang="en-US" dirty="0"/>
              <a:t> </a:t>
            </a:r>
            <a:r>
              <a:rPr lang="en-US" dirty="0" err="1"/>
              <a:t>eran</a:t>
            </a:r>
            <a:r>
              <a:rPr lang="en-US" dirty="0"/>
              <a:t> </a:t>
            </a:r>
            <a:r>
              <a:rPr lang="en-US" dirty="0" err="1"/>
              <a:t>unidades</a:t>
            </a:r>
            <a:r>
              <a:rPr lang="en-US" dirty="0"/>
              <a:t> </a:t>
            </a:r>
            <a:r>
              <a:rPr lang="en-US" dirty="0" err="1"/>
              <a:t>individuales</a:t>
            </a:r>
            <a:r>
              <a:rPr lang="en-US" dirty="0"/>
              <a:t> que se </a:t>
            </a:r>
            <a:r>
              <a:rPr lang="en-US" dirty="0" err="1"/>
              <a:t>comunicaban</a:t>
            </a:r>
            <a:r>
              <a:rPr lang="en-US" dirty="0"/>
              <a:t> </a:t>
            </a:r>
            <a:r>
              <a:rPr lang="en-US" dirty="0" err="1"/>
              <a:t>unas</a:t>
            </a:r>
            <a:r>
              <a:rPr lang="en-US" dirty="0"/>
              <a:t> con </a:t>
            </a:r>
            <a:r>
              <a:rPr lang="en-US" dirty="0" err="1"/>
              <a:t>otras</a:t>
            </a:r>
            <a:r>
              <a:rPr lang="en-US" dirty="0"/>
              <a:t> de </a:t>
            </a:r>
            <a:r>
              <a:rPr lang="en-US" dirty="0" err="1"/>
              <a:t>manera</a:t>
            </a:r>
            <a:r>
              <a:rPr lang="en-US" dirty="0"/>
              <a:t> </a:t>
            </a:r>
            <a:r>
              <a:rPr lang="en-US" dirty="0" err="1"/>
              <a:t>direccional</a:t>
            </a:r>
            <a:r>
              <a:rPr lang="en-US" dirty="0"/>
              <a:t> a </a:t>
            </a:r>
            <a:r>
              <a:rPr lang="en-US" dirty="0" err="1"/>
              <a:t>través</a:t>
            </a:r>
            <a:r>
              <a:rPr lang="en-US" dirty="0"/>
              <a:t> del </a:t>
            </a:r>
            <a:r>
              <a:rPr lang="en-US" dirty="0" err="1"/>
              <a:t>espacio</a:t>
            </a:r>
            <a:r>
              <a:rPr lang="en-US" dirty="0"/>
              <a:t> entre </a:t>
            </a:r>
            <a:r>
              <a:rPr lang="en-US" dirty="0" err="1"/>
              <a:t>ellas</a:t>
            </a:r>
            <a:r>
              <a:rPr lang="en-US" dirty="0"/>
              <a:t>, al </a:t>
            </a:r>
            <a:r>
              <a:rPr lang="en-US" dirty="0" err="1"/>
              <a:t>mandar</a:t>
            </a:r>
            <a:r>
              <a:rPr lang="en-US" dirty="0"/>
              <a:t> </a:t>
            </a:r>
            <a:r>
              <a:rPr lang="en-US" dirty="0" err="1"/>
              <a:t>información</a:t>
            </a:r>
            <a:r>
              <a:rPr lang="en-US" dirty="0"/>
              <a:t> </a:t>
            </a:r>
            <a:r>
              <a:rPr lang="en-US" dirty="0" err="1"/>
              <a:t>desde</a:t>
            </a:r>
            <a:r>
              <a:rPr lang="en-US" dirty="0"/>
              <a:t> </a:t>
            </a:r>
            <a:r>
              <a:rPr lang="en-US" dirty="0" err="1"/>
              <a:t>unos</a:t>
            </a:r>
            <a:r>
              <a:rPr lang="en-US" dirty="0"/>
              <a:t> largos </a:t>
            </a:r>
            <a:r>
              <a:rPr lang="en-US" dirty="0" err="1"/>
              <a:t>apéndices</a:t>
            </a:r>
            <a:r>
              <a:rPr lang="en-US" dirty="0"/>
              <a:t> </a:t>
            </a:r>
            <a:r>
              <a:rPr lang="en-US" dirty="0" err="1"/>
              <a:t>llamados</a:t>
            </a:r>
            <a:r>
              <a:rPr lang="en-US" dirty="0"/>
              <a:t> </a:t>
            </a:r>
            <a:r>
              <a:rPr lang="en-US" dirty="0" err="1"/>
              <a:t>axones</a:t>
            </a:r>
            <a:r>
              <a:rPr lang="en-US" dirty="0"/>
              <a:t> </a:t>
            </a:r>
            <a:r>
              <a:rPr lang="en-US" dirty="0" err="1"/>
              <a:t>hacia</a:t>
            </a:r>
            <a:r>
              <a:rPr lang="en-US" dirty="0"/>
              <a:t> las </a:t>
            </a:r>
            <a:r>
              <a:rPr lang="en-US" dirty="0" err="1"/>
              <a:t>dendritas</a:t>
            </a:r>
            <a:r>
              <a:rPr lang="en-US" dirty="0"/>
              <a:t> </a:t>
            </a:r>
            <a:r>
              <a:rPr lang="en-US" dirty="0" err="1"/>
              <a:t>ramificadas</a:t>
            </a:r>
            <a:r>
              <a:rPr lang="en-US" dirty="0"/>
              <a:t>.</a:t>
            </a:r>
          </a:p>
          <a:p>
            <a:endParaRPr lang="en-US" dirty="0"/>
          </a:p>
          <a:p>
            <a:r>
              <a:rPr lang="en-US" dirty="0"/>
              <a:t>Y gracias a </a:t>
            </a:r>
            <a:r>
              <a:rPr lang="en-US" dirty="0" err="1"/>
              <a:t>sus</a:t>
            </a:r>
            <a:r>
              <a:rPr lang="en-US" dirty="0"/>
              <a:t> </a:t>
            </a:r>
            <a:r>
              <a:rPr lang="en-US" dirty="0" err="1"/>
              <a:t>habilidades</a:t>
            </a:r>
            <a:r>
              <a:rPr lang="en-US" dirty="0"/>
              <a:t> </a:t>
            </a:r>
            <a:r>
              <a:rPr lang="en-US" dirty="0" err="1"/>
              <a:t>arísticas</a:t>
            </a:r>
            <a:r>
              <a:rPr lang="en-US" dirty="0"/>
              <a:t> y </a:t>
            </a:r>
            <a:r>
              <a:rPr lang="en-US" dirty="0" err="1"/>
              <a:t>fotográficas</a:t>
            </a:r>
            <a:r>
              <a:rPr lang="en-US" dirty="0"/>
              <a:t>, </a:t>
            </a:r>
            <a:r>
              <a:rPr lang="en-US" dirty="0" err="1"/>
              <a:t>pudo</a:t>
            </a:r>
            <a:r>
              <a:rPr lang="en-US" dirty="0"/>
              <a:t> </a:t>
            </a:r>
            <a:r>
              <a:rPr lang="en-US" dirty="0" err="1"/>
              <a:t>retratar</a:t>
            </a:r>
            <a:r>
              <a:rPr lang="en-US" dirty="0"/>
              <a:t> </a:t>
            </a:r>
            <a:r>
              <a:rPr lang="en-US" dirty="0" err="1"/>
              <a:t>fiablemente</a:t>
            </a:r>
            <a:r>
              <a:rPr lang="en-US" dirty="0"/>
              <a:t> </a:t>
            </a:r>
            <a:r>
              <a:rPr lang="en-US" dirty="0" err="1"/>
              <a:t>estas</a:t>
            </a:r>
            <a:r>
              <a:rPr lang="en-US" dirty="0"/>
              <a:t> </a:t>
            </a:r>
            <a:r>
              <a:rPr lang="en-US" dirty="0" err="1"/>
              <a:t>imágenes</a:t>
            </a:r>
            <a:r>
              <a:rPr lang="en-US" dirty="0"/>
              <a:t>: un </a:t>
            </a:r>
            <a:r>
              <a:rPr lang="en-US" dirty="0" err="1"/>
              <a:t>diagrama</a:t>
            </a:r>
            <a:r>
              <a:rPr lang="en-US" dirty="0"/>
              <a:t> que </a:t>
            </a:r>
            <a:r>
              <a:rPr lang="en-US" dirty="0" err="1"/>
              <a:t>sugiere</a:t>
            </a:r>
            <a:r>
              <a:rPr lang="en-US" dirty="0"/>
              <a:t> </a:t>
            </a:r>
            <a:r>
              <a:rPr lang="en-US" dirty="0" err="1"/>
              <a:t>cómo</a:t>
            </a:r>
            <a:r>
              <a:rPr lang="en-US" dirty="0"/>
              <a:t> </a:t>
            </a:r>
            <a:r>
              <a:rPr lang="en-US" dirty="0" err="1"/>
              <a:t>podrían</a:t>
            </a:r>
            <a:r>
              <a:rPr lang="en-US" dirty="0"/>
              <a:t> </a:t>
            </a:r>
            <a:r>
              <a:rPr lang="en-US" dirty="0" err="1"/>
              <a:t>los</a:t>
            </a:r>
            <a:r>
              <a:rPr lang="en-US" dirty="0"/>
              <a:t> </a:t>
            </a:r>
            <a:r>
              <a:rPr lang="en-US" dirty="0" err="1"/>
              <a:t>ojos</a:t>
            </a:r>
            <a:r>
              <a:rPr lang="en-US" dirty="0"/>
              <a:t> </a:t>
            </a:r>
            <a:r>
              <a:rPr lang="en-US" dirty="0" err="1"/>
              <a:t>transmitir</a:t>
            </a:r>
            <a:r>
              <a:rPr lang="en-US" dirty="0"/>
              <a:t> un </a:t>
            </a:r>
            <a:r>
              <a:rPr lang="en-US" dirty="0" err="1"/>
              <a:t>cuadro</a:t>
            </a:r>
            <a:r>
              <a:rPr lang="en-US" dirty="0"/>
              <a:t> </a:t>
            </a:r>
            <a:r>
              <a:rPr lang="en-US" dirty="0" err="1"/>
              <a:t>unificado</a:t>
            </a:r>
            <a:r>
              <a:rPr lang="en-US" dirty="0"/>
              <a:t> de la </a:t>
            </a:r>
            <a:r>
              <a:rPr lang="en-US" dirty="0" err="1"/>
              <a:t>realidad</a:t>
            </a:r>
            <a:r>
              <a:rPr lang="en-US" dirty="0"/>
              <a:t> al </a:t>
            </a:r>
            <a:r>
              <a:rPr lang="en-US" dirty="0" err="1"/>
              <a:t>cerebro</a:t>
            </a:r>
            <a:r>
              <a:rPr lang="en-US" dirty="0"/>
              <a:t>; </a:t>
            </a:r>
            <a:r>
              <a:rPr lang="en-US" dirty="0" err="1"/>
              <a:t>una</a:t>
            </a:r>
            <a:r>
              <a:rPr lang="en-US" dirty="0"/>
              <a:t> </a:t>
            </a:r>
            <a:r>
              <a:rPr lang="en-US" dirty="0" err="1"/>
              <a:t>neurona</a:t>
            </a:r>
            <a:r>
              <a:rPr lang="en-US" dirty="0"/>
              <a:t> de Purkinje del </a:t>
            </a:r>
            <a:r>
              <a:rPr lang="en-US" dirty="0" err="1"/>
              <a:t>cerebelo</a:t>
            </a:r>
            <a:r>
              <a:rPr lang="en-US" dirty="0"/>
              <a:t> </a:t>
            </a:r>
            <a:r>
              <a:rPr lang="en-US" dirty="0" err="1"/>
              <a:t>humano</a:t>
            </a:r>
            <a:r>
              <a:rPr lang="en-US" dirty="0"/>
              <a:t>; un </a:t>
            </a:r>
            <a:r>
              <a:rPr lang="en-US" dirty="0" err="1"/>
              <a:t>diagrama</a:t>
            </a:r>
            <a:r>
              <a:rPr lang="en-US" dirty="0"/>
              <a:t> que </a:t>
            </a:r>
            <a:r>
              <a:rPr lang="en-US" dirty="0" err="1"/>
              <a:t>muestra</a:t>
            </a:r>
            <a:r>
              <a:rPr lang="en-US" dirty="0"/>
              <a:t> el </a:t>
            </a:r>
            <a:r>
              <a:rPr lang="en-US" dirty="0" err="1"/>
              <a:t>flujo</a:t>
            </a:r>
            <a:r>
              <a:rPr lang="en-US" dirty="0"/>
              <a:t> de </a:t>
            </a:r>
            <a:r>
              <a:rPr lang="en-US" dirty="0" err="1"/>
              <a:t>información</a:t>
            </a:r>
            <a:r>
              <a:rPr lang="en-US" dirty="0"/>
              <a:t> a </a:t>
            </a:r>
            <a:r>
              <a:rPr lang="en-US" dirty="0" err="1"/>
              <a:t>través</a:t>
            </a:r>
            <a:r>
              <a:rPr lang="en-US" dirty="0"/>
              <a:t> del </a:t>
            </a:r>
            <a:r>
              <a:rPr lang="en-US" dirty="0" err="1"/>
              <a:t>hipocampo</a:t>
            </a:r>
            <a:r>
              <a:rPr lang="en-US" dirty="0"/>
              <a:t>; </a:t>
            </a:r>
            <a:r>
              <a:rPr lang="en-US" dirty="0" err="1"/>
              <a:t>sus</a:t>
            </a:r>
            <a:r>
              <a:rPr lang="en-US" dirty="0"/>
              <a:t> </a:t>
            </a:r>
            <a:r>
              <a:rPr lang="en-US" dirty="0" err="1"/>
              <a:t>teorías</a:t>
            </a:r>
            <a:r>
              <a:rPr lang="en-US" dirty="0"/>
              <a:t> </a:t>
            </a:r>
            <a:r>
              <a:rPr lang="en-US" dirty="0" err="1"/>
              <a:t>sobre</a:t>
            </a:r>
            <a:r>
              <a:rPr lang="en-US" dirty="0"/>
              <a:t> la </a:t>
            </a:r>
            <a:r>
              <a:rPr lang="en-US" dirty="0" err="1"/>
              <a:t>composición</a:t>
            </a:r>
            <a:r>
              <a:rPr lang="en-US" dirty="0"/>
              <a:t> cerebral (</a:t>
            </a:r>
            <a:r>
              <a:rPr lang="en-US" dirty="0" err="1"/>
              <a:t>imágenes</a:t>
            </a:r>
            <a:r>
              <a:rPr lang="en-US" dirty="0"/>
              <a:t> </a:t>
            </a:r>
            <a:r>
              <a:rPr lang="en-US" dirty="0" err="1"/>
              <a:t>inferiores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Ejemplo de espectrograma de una función que se llama CHIRP (un seno que aumenta de frecuencia con el tiempo)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7377198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Ejemplo</a:t>
            </a:r>
            <a:r>
              <a:rPr lang="en-US" dirty="0"/>
              <a:t> de </a:t>
            </a:r>
            <a:r>
              <a:rPr lang="en-US" dirty="0" smtClean="0"/>
              <a:t>EEG </a:t>
            </a:r>
            <a:r>
              <a:rPr lang="en-US" dirty="0" err="1" smtClean="0"/>
              <a:t>en</a:t>
            </a:r>
            <a:r>
              <a:rPr lang="en-US" dirty="0" smtClean="0"/>
              <a:t> </a:t>
            </a:r>
            <a:r>
              <a:rPr lang="en-US" dirty="0" err="1" smtClean="0"/>
              <a:t>sueño</a:t>
            </a:r>
            <a:endParaRPr lang="en-US" dirty="0"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smtClean="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8981545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bionic.es/marcas/biopac-systems/accesorios-mp160/espectroscopia-funcional-del-infrarrojo-cercano-fni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gif"/><Relationship Id="rId5" Type="http://schemas.openxmlformats.org/officeDocument/2006/relationships/image" Target="../media/image37.png"/><Relationship Id="rId4" Type="http://schemas.openxmlformats.org/officeDocument/2006/relationships/notesSlide" Target="../notesSlides/notesSlide41.xml"/><Relationship Id="rId9"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1.gif"/></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50.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50.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9.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1.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15" name="TextBox 15"/>
          <p:cNvSpPr txBox="1"/>
          <p:nvPr/>
        </p:nvSpPr>
        <p:spPr>
          <a:xfrm>
            <a:off x="6079894" y="861324"/>
            <a:ext cx="11286362" cy="5886227"/>
          </a:xfrm>
          <a:prstGeom prst="rect">
            <a:avLst/>
          </a:prstGeom>
        </p:spPr>
        <p:txBody>
          <a:bodyPr lIns="0" tIns="0" rIns="0" bIns="0" rtlCol="0" anchor="t">
            <a:spAutoFit/>
          </a:bodyPr>
          <a:lstStyle/>
          <a:p>
            <a:pPr algn="r">
              <a:lnSpc>
                <a:spcPts val="15300"/>
              </a:lnSpc>
            </a:pPr>
            <a:r>
              <a:rPr lang="en-US" sz="12000" spc="799" dirty="0">
                <a:solidFill>
                  <a:srgbClr val="00C4CC"/>
                </a:solidFill>
                <a:latin typeface="Agrandir Narrow Bold"/>
              </a:rPr>
              <a:t>E</a:t>
            </a:r>
            <a:r>
              <a:rPr lang="en-US" sz="12000" spc="799" dirty="0">
                <a:solidFill>
                  <a:srgbClr val="FFFFFF"/>
                </a:solidFill>
                <a:latin typeface="Agrandir Narrow Bold"/>
              </a:rPr>
              <a:t>LECTRO</a:t>
            </a:r>
            <a:endParaRPr lang="en-US" sz="14400" spc="799" dirty="0">
              <a:solidFill>
                <a:srgbClr val="FFFFFF"/>
              </a:solidFill>
              <a:latin typeface="Agrandir Narrow Bold"/>
            </a:endParaRPr>
          </a:p>
          <a:p>
            <a:pPr algn="r">
              <a:lnSpc>
                <a:spcPts val="15300"/>
              </a:lnSpc>
            </a:pPr>
            <a:r>
              <a:rPr lang="en-US" sz="13200" spc="799" dirty="0">
                <a:solidFill>
                  <a:srgbClr val="00C4CC"/>
                </a:solidFill>
                <a:latin typeface="Agrandir Narrow Bold"/>
              </a:rPr>
              <a:t>E</a:t>
            </a:r>
            <a:r>
              <a:rPr lang="en-US" sz="13200" spc="799" dirty="0">
                <a:solidFill>
                  <a:srgbClr val="FFFFFF"/>
                </a:solidFill>
                <a:latin typeface="Agrandir Narrow Bold"/>
              </a:rPr>
              <a:t>NCEFALO</a:t>
            </a:r>
          </a:p>
          <a:p>
            <a:pPr marL="0" lvl="0" indent="0" algn="r">
              <a:lnSpc>
                <a:spcPts val="15300"/>
              </a:lnSpc>
            </a:pPr>
            <a:r>
              <a:rPr lang="en-US" sz="12000" spc="799" dirty="0">
                <a:solidFill>
                  <a:srgbClr val="00C4CC"/>
                </a:solidFill>
                <a:latin typeface="Agrandir Narrow Bold"/>
              </a:rPr>
              <a:t>G</a:t>
            </a:r>
            <a:r>
              <a:rPr lang="en-US" sz="12000" spc="799" dirty="0">
                <a:solidFill>
                  <a:srgbClr val="FFFFFF"/>
                </a:solidFill>
                <a:latin typeface="Agrandir Narrow Bold"/>
              </a:rPr>
              <a:t>RAFÍA</a:t>
            </a:r>
            <a:endParaRPr lang="en-US" sz="14400" spc="799" dirty="0">
              <a:solidFill>
                <a:srgbClr val="FFFFFF"/>
              </a:solidFill>
              <a:latin typeface="Agrandir Narrow Bold"/>
            </a:endParaRPr>
          </a:p>
        </p:txBody>
      </p:sp>
      <p:grpSp>
        <p:nvGrpSpPr>
          <p:cNvPr id="17" name="Grupo 16"/>
          <p:cNvGrpSpPr/>
          <p:nvPr/>
        </p:nvGrpSpPr>
        <p:grpSpPr>
          <a:xfrm>
            <a:off x="11201400" y="8801100"/>
            <a:ext cx="5643181" cy="384721"/>
            <a:chOff x="9982199" y="8077846"/>
            <a:chExt cx="5643181" cy="384721"/>
          </a:xfrm>
        </p:grpSpPr>
        <p:sp>
          <p:nvSpPr>
            <p:cNvPr id="18" name="AutoShape 3"/>
            <p:cNvSpPr/>
            <p:nvPr/>
          </p:nvSpPr>
          <p:spPr>
            <a:xfrm>
              <a:off x="9982199" y="8241631"/>
              <a:ext cx="5643181" cy="0"/>
            </a:xfrm>
            <a:prstGeom prst="line">
              <a:avLst/>
            </a:prstGeom>
            <a:ln w="1079500" cap="rnd">
              <a:solidFill>
                <a:srgbClr val="FFDE59"/>
              </a:solidFill>
              <a:prstDash val="solid"/>
              <a:headEnd type="none" w="sm" len="sm"/>
              <a:tailEnd type="none" w="sm" len="sm"/>
            </a:ln>
          </p:spPr>
          <p:txBody>
            <a:bodyPr/>
            <a:lstStyle/>
            <a:p>
              <a:endParaRPr lang="es-ES_tradnl"/>
            </a:p>
          </p:txBody>
        </p:sp>
        <p:sp>
          <p:nvSpPr>
            <p:cNvPr id="19" name="TextBox 4"/>
            <p:cNvSpPr txBox="1"/>
            <p:nvPr/>
          </p:nvSpPr>
          <p:spPr>
            <a:xfrm>
              <a:off x="10243037" y="8077846"/>
              <a:ext cx="5121506" cy="384721"/>
            </a:xfrm>
            <a:prstGeom prst="rect">
              <a:avLst/>
            </a:prstGeom>
          </p:spPr>
          <p:txBody>
            <a:bodyPr lIns="0" tIns="0" rIns="0" bIns="0" rtlCol="0" anchor="ctr">
              <a:spAutoFit/>
            </a:bodyPr>
            <a:lstStyle/>
            <a:p>
              <a:pPr algn="ctr">
                <a:lnSpc>
                  <a:spcPts val="2995"/>
                </a:lnSpc>
              </a:pPr>
              <a:r>
                <a:rPr lang="en-US" sz="2995" dirty="0" err="1">
                  <a:solidFill>
                    <a:srgbClr val="000000"/>
                  </a:solidFill>
                  <a:latin typeface="Agrandir Narrow Bold"/>
                </a:rPr>
                <a:t>Bioingeniería</a:t>
              </a:r>
              <a:r>
                <a:rPr lang="en-US" sz="2995" dirty="0">
                  <a:solidFill>
                    <a:srgbClr val="000000"/>
                  </a:solidFill>
                  <a:latin typeface="Agrandir Narrow Bold"/>
                </a:rPr>
                <a:t> - 2024 Q1</a:t>
              </a:r>
            </a:p>
          </p:txBody>
        </p:sp>
      </p:grpSp>
      <p:sp>
        <p:nvSpPr>
          <p:cNvPr id="21" name="Freeform 6"/>
          <p:cNvSpPr/>
          <p:nvPr/>
        </p:nvSpPr>
        <p:spPr>
          <a:xfrm>
            <a:off x="943808" y="685200"/>
            <a:ext cx="3047911" cy="1496626"/>
          </a:xfrm>
          <a:custGeom>
            <a:avLst/>
            <a:gdLst/>
            <a:ahLst/>
            <a:cxnLst/>
            <a:rect l="l" t="t" r="r" b="b"/>
            <a:pathLst>
              <a:path w="3047911" h="1496626">
                <a:moveTo>
                  <a:pt x="0" y="0"/>
                </a:moveTo>
                <a:lnTo>
                  <a:pt x="3047911" y="0"/>
                </a:lnTo>
                <a:lnTo>
                  <a:pt x="3047911" y="1496625"/>
                </a:lnTo>
                <a:lnTo>
                  <a:pt x="0" y="1496625"/>
                </a:lnTo>
                <a:lnTo>
                  <a:pt x="0" y="0"/>
                </a:lnTo>
                <a:close/>
              </a:path>
            </a:pathLst>
          </a:custGeom>
          <a:blipFill>
            <a:blip r:embed="rId3"/>
            <a:stretch>
              <a:fillRect/>
            </a:stretch>
          </a:blipFill>
        </p:spPr>
        <p:txBody>
          <a:bodyPr/>
          <a:lstStyle/>
          <a:p>
            <a:endParaRPr lang="es-ES_tradnl"/>
          </a:p>
        </p:txBody>
      </p:sp>
      <p:sp>
        <p:nvSpPr>
          <p:cNvPr id="30" name="TextBox 4"/>
          <p:cNvSpPr txBox="1"/>
          <p:nvPr/>
        </p:nvSpPr>
        <p:spPr>
          <a:xfrm>
            <a:off x="11723075" y="6968486"/>
            <a:ext cx="5121506" cy="384721"/>
          </a:xfrm>
          <a:prstGeom prst="rect">
            <a:avLst/>
          </a:prstGeom>
        </p:spPr>
        <p:txBody>
          <a:bodyPr lIns="0" tIns="0" rIns="0" bIns="0" rtlCol="0" anchor="ctr">
            <a:spAutoFit/>
          </a:bodyPr>
          <a:lstStyle/>
          <a:p>
            <a:pPr algn="ctr">
              <a:lnSpc>
                <a:spcPts val="2995"/>
              </a:lnSpc>
            </a:pPr>
            <a:r>
              <a:rPr lang="en-US" sz="2400" b="1" dirty="0" err="1">
                <a:solidFill>
                  <a:srgbClr val="2E9A9F"/>
                </a:solidFill>
                <a:latin typeface="Agrandir Narrow" panose="020B0604020202020204" charset="0"/>
                <a:cs typeface="Arial" panose="020B0604020202020204" pitchFamily="34" charset="0"/>
              </a:rPr>
              <a:t>Bioing</a:t>
            </a:r>
            <a:r>
              <a:rPr lang="en-US" sz="2400" b="1" dirty="0">
                <a:solidFill>
                  <a:srgbClr val="2E9A9F"/>
                </a:solidFill>
                <a:latin typeface="Agrandir Narrow" panose="020B0604020202020204" charset="0"/>
                <a:cs typeface="Arial" panose="020B0604020202020204" pitchFamily="34" charset="0"/>
              </a:rPr>
              <a:t>. Aylin Vazquez </a:t>
            </a:r>
            <a:r>
              <a:rPr lang="en-US" sz="2400" b="1" dirty="0" err="1">
                <a:solidFill>
                  <a:srgbClr val="2E9A9F"/>
                </a:solidFill>
                <a:latin typeface="Agrandir Narrow" panose="020B0604020202020204" charset="0"/>
                <a:cs typeface="Arial" panose="020B0604020202020204" pitchFamily="34" charset="0"/>
              </a:rPr>
              <a:t>Chenlo</a:t>
            </a:r>
            <a:endParaRPr lang="en-US" sz="2400" b="1" dirty="0">
              <a:solidFill>
                <a:srgbClr val="2E9A9F"/>
              </a:solidFill>
              <a:latin typeface="Agrandir Narrow" panose="020B0604020202020204" charset="0"/>
              <a:cs typeface="Arial" panose="020B0604020202020204" pitchFamily="34" charset="0"/>
            </a:endParaRPr>
          </a:p>
        </p:txBody>
      </p:sp>
      <p:sp>
        <p:nvSpPr>
          <p:cNvPr id="3" name="TextBox 4">
            <a:extLst>
              <a:ext uri="{FF2B5EF4-FFF2-40B4-BE49-F238E27FC236}">
                <a16:creationId xmlns:a16="http://schemas.microsoft.com/office/drawing/2014/main" id="{BE7676EC-A71A-61DA-2091-19531DE1A232}"/>
              </a:ext>
            </a:extLst>
          </p:cNvPr>
          <p:cNvSpPr txBox="1"/>
          <p:nvPr/>
        </p:nvSpPr>
        <p:spPr>
          <a:xfrm>
            <a:off x="11723075" y="7522182"/>
            <a:ext cx="5121506" cy="384721"/>
          </a:xfrm>
          <a:prstGeom prst="rect">
            <a:avLst/>
          </a:prstGeom>
        </p:spPr>
        <p:txBody>
          <a:bodyPr lIns="0" tIns="0" rIns="0" bIns="0" rtlCol="0" anchor="ctr">
            <a:spAutoFit/>
          </a:bodyPr>
          <a:lstStyle/>
          <a:p>
            <a:pPr algn="ctr">
              <a:lnSpc>
                <a:spcPts val="2995"/>
              </a:lnSpc>
            </a:pPr>
            <a:r>
              <a:rPr lang="en-US" sz="2400" b="1" dirty="0" err="1">
                <a:solidFill>
                  <a:srgbClr val="2E9A9F"/>
                </a:solidFill>
                <a:latin typeface="Agrandir Narrow" panose="020B0604020202020204" charset="0"/>
                <a:cs typeface="Arial" panose="020B0604020202020204" pitchFamily="34" charset="0"/>
              </a:rPr>
              <a:t>Bioing</a:t>
            </a:r>
            <a:r>
              <a:rPr lang="en-US" sz="2400" b="1" dirty="0">
                <a:solidFill>
                  <a:srgbClr val="2E9A9F"/>
                </a:solidFill>
                <a:latin typeface="Agrandir Narrow" panose="020B0604020202020204" charset="0"/>
                <a:cs typeface="Arial" panose="020B0604020202020204" pitchFamily="34" charset="0"/>
              </a:rPr>
              <a:t>. Victoria </a:t>
            </a:r>
            <a:r>
              <a:rPr lang="en-US" sz="2400" b="1" dirty="0" err="1">
                <a:solidFill>
                  <a:srgbClr val="2E9A9F"/>
                </a:solidFill>
                <a:latin typeface="Agrandir Narrow" panose="020B0604020202020204" charset="0"/>
                <a:cs typeface="Arial" panose="020B0604020202020204" pitchFamily="34" charset="0"/>
              </a:rPr>
              <a:t>Reppucci</a:t>
            </a:r>
            <a:endParaRPr lang="en-US" sz="2400" b="1" dirty="0">
              <a:solidFill>
                <a:srgbClr val="2E9A9F"/>
              </a:solidFill>
              <a:latin typeface="Agrandir Narrow" panose="020B0604020202020204" charset="0"/>
              <a:cs typeface="Arial" panose="020B0604020202020204" pitchFamily="34" charset="0"/>
            </a:endParaRPr>
          </a:p>
        </p:txBody>
      </p:sp>
      <p:grpSp>
        <p:nvGrpSpPr>
          <p:cNvPr id="31" name="Grupo 30"/>
          <p:cNvGrpSpPr/>
          <p:nvPr/>
        </p:nvGrpSpPr>
        <p:grpSpPr>
          <a:xfrm>
            <a:off x="-1371600" y="1485900"/>
            <a:ext cx="9144001" cy="8439150"/>
            <a:chOff x="-1371600" y="1485900"/>
            <a:chExt cx="9144001" cy="8439150"/>
          </a:xfrm>
        </p:grpSpPr>
        <p:sp>
          <p:nvSpPr>
            <p:cNvPr id="32" name="Freeform 8"/>
            <p:cNvSpPr/>
            <p:nvPr/>
          </p:nvSpPr>
          <p:spPr>
            <a:xfrm>
              <a:off x="3657601" y="3495832"/>
              <a:ext cx="4114800" cy="6429218"/>
            </a:xfrm>
            <a:prstGeom prst="flowChartAlternateProcess">
              <a:avLst/>
            </a:prstGeom>
            <a:blipFill>
              <a:blip r:embed="rId4"/>
              <a:srcRect/>
              <a:stretch>
                <a:fillRect l="-1673" t="-815" r="-164557"/>
              </a:stretch>
            </a:blipFill>
          </p:spPr>
        </p:sp>
        <p:sp>
          <p:nvSpPr>
            <p:cNvPr id="33" name="Freeform 7"/>
            <p:cNvSpPr/>
            <p:nvPr/>
          </p:nvSpPr>
          <p:spPr>
            <a:xfrm>
              <a:off x="-1371600" y="3987809"/>
              <a:ext cx="5729799" cy="5796523"/>
            </a:xfrm>
            <a:custGeom>
              <a:avLst/>
              <a:gdLst/>
              <a:ahLst/>
              <a:cxnLst/>
              <a:rect l="l" t="t" r="r" b="b"/>
              <a:pathLst>
                <a:path w="5729799" h="5796523">
                  <a:moveTo>
                    <a:pt x="0" y="0"/>
                  </a:moveTo>
                  <a:lnTo>
                    <a:pt x="5729799" y="0"/>
                  </a:lnTo>
                  <a:lnTo>
                    <a:pt x="5729799" y="5796523"/>
                  </a:lnTo>
                  <a:lnTo>
                    <a:pt x="0" y="5796523"/>
                  </a:lnTo>
                  <a:lnTo>
                    <a:pt x="0" y="0"/>
                  </a:lnTo>
                  <a:close/>
                </a:path>
              </a:pathLst>
            </a:custGeom>
            <a:blipFill>
              <a:blip r:embed="rId5"/>
              <a:stretch>
                <a:fillRect l="-26238" r="-40825"/>
              </a:stretch>
            </a:blipFill>
          </p:spPr>
        </p:sp>
        <p:sp>
          <p:nvSpPr>
            <p:cNvPr id="34" name="Freeform 8"/>
            <p:cNvSpPr/>
            <p:nvPr/>
          </p:nvSpPr>
          <p:spPr>
            <a:xfrm>
              <a:off x="3657601" y="4914900"/>
              <a:ext cx="4114800" cy="2724150"/>
            </a:xfrm>
            <a:prstGeom prst="flowChartAlternateProcess">
              <a:avLst/>
            </a:prstGeom>
            <a:blipFill>
              <a:blip r:embed="rId4"/>
              <a:srcRect/>
              <a:stretch>
                <a:fillRect l="-1673" t="-54016" r="-164557" b="-83915"/>
              </a:stretch>
            </a:blipFill>
          </p:spPr>
        </p:sp>
        <p:sp>
          <p:nvSpPr>
            <p:cNvPr id="35" name="Freeform 8"/>
            <p:cNvSpPr/>
            <p:nvPr/>
          </p:nvSpPr>
          <p:spPr>
            <a:xfrm>
              <a:off x="3657600" y="1485900"/>
              <a:ext cx="4114800" cy="3657600"/>
            </a:xfrm>
            <a:prstGeom prst="triangle">
              <a:avLst/>
            </a:prstGeom>
            <a:blipFill>
              <a:blip r:embed="rId4"/>
              <a:srcRect/>
              <a:stretch>
                <a:fillRect l="-1672" t="53523" r="-164559" b="-130731"/>
              </a:stretch>
            </a:blipFill>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791301" y="2574530"/>
            <a:ext cx="3765208" cy="5137939"/>
          </a:xfrm>
          <a:custGeom>
            <a:avLst/>
            <a:gdLst/>
            <a:ahLst/>
            <a:cxnLst/>
            <a:rect l="l" t="t" r="r" b="b"/>
            <a:pathLst>
              <a:path w="3765208" h="5137939">
                <a:moveTo>
                  <a:pt x="0" y="0"/>
                </a:moveTo>
                <a:lnTo>
                  <a:pt x="3765207" y="0"/>
                </a:lnTo>
                <a:lnTo>
                  <a:pt x="3765207" y="5137940"/>
                </a:lnTo>
                <a:lnTo>
                  <a:pt x="0" y="5137940"/>
                </a:lnTo>
                <a:lnTo>
                  <a:pt x="0" y="0"/>
                </a:lnTo>
                <a:close/>
              </a:path>
            </a:pathLst>
          </a:custGeom>
          <a:blipFill>
            <a:blip r:embed="rId3"/>
            <a:stretch>
              <a:fillRect/>
            </a:stretch>
          </a:blipFill>
        </p:spPr>
        <p:txBody>
          <a:bodyPr/>
          <a:lstStyle/>
          <a:p>
            <a:endParaRPr lang="es-ES_tradnl"/>
          </a:p>
        </p:txBody>
      </p:sp>
      <p:sp>
        <p:nvSpPr>
          <p:cNvPr id="3" name="Freeform 3"/>
          <p:cNvSpPr/>
          <p:nvPr/>
        </p:nvSpPr>
        <p:spPr>
          <a:xfrm>
            <a:off x="2992060" y="1842797"/>
            <a:ext cx="4245695" cy="5869673"/>
          </a:xfrm>
          <a:custGeom>
            <a:avLst/>
            <a:gdLst/>
            <a:ahLst/>
            <a:cxnLst/>
            <a:rect l="l" t="t" r="r" b="b"/>
            <a:pathLst>
              <a:path w="4245695" h="5869673">
                <a:moveTo>
                  <a:pt x="0" y="0"/>
                </a:moveTo>
                <a:lnTo>
                  <a:pt x="4245694" y="0"/>
                </a:lnTo>
                <a:lnTo>
                  <a:pt x="4245694" y="5869673"/>
                </a:lnTo>
                <a:lnTo>
                  <a:pt x="0" y="5869673"/>
                </a:lnTo>
                <a:lnTo>
                  <a:pt x="0" y="0"/>
                </a:lnTo>
                <a:close/>
              </a:path>
            </a:pathLst>
          </a:custGeom>
          <a:blipFill>
            <a:blip r:embed="rId4"/>
            <a:stretch>
              <a:fillRect/>
            </a:stretch>
          </a:blipFill>
        </p:spPr>
        <p:txBody>
          <a:bodyPr/>
          <a:lstStyle/>
          <a:p>
            <a:endParaRPr lang="es-ES_tradnl"/>
          </a:p>
        </p:txBody>
      </p:sp>
      <p:sp>
        <p:nvSpPr>
          <p:cNvPr id="5" name="TextBox 4"/>
          <p:cNvSpPr txBox="1"/>
          <p:nvPr/>
        </p:nvSpPr>
        <p:spPr>
          <a:xfrm>
            <a:off x="10398397" y="1333500"/>
            <a:ext cx="4574308" cy="897682"/>
          </a:xfrm>
          <a:prstGeom prst="rect">
            <a:avLst/>
          </a:prstGeom>
        </p:spPr>
        <p:txBody>
          <a:bodyPr wrap="square" lIns="0" tIns="0" rIns="0" bIns="0" rtlCol="0" anchor="t">
            <a:spAutoFit/>
          </a:bodyPr>
          <a:lstStyle/>
          <a:p>
            <a:pPr algn="ctr">
              <a:lnSpc>
                <a:spcPts val="7000"/>
              </a:lnSpc>
            </a:pPr>
            <a:r>
              <a:rPr lang="en-US" sz="5000">
                <a:solidFill>
                  <a:srgbClr val="FFFFFF"/>
                </a:solidFill>
                <a:latin typeface="Agrandir Narrow Bold" panose="020B0604020202020204" charset="0"/>
              </a:rPr>
              <a:t>Ramon y </a:t>
            </a:r>
            <a:r>
              <a:rPr lang="en-US" sz="5000" dirty="0" err="1">
                <a:solidFill>
                  <a:srgbClr val="FFFFFF"/>
                </a:solidFill>
                <a:latin typeface="Agrandir Narrow Bold" panose="020B0604020202020204" charset="0"/>
              </a:rPr>
              <a:t>Cajal</a:t>
            </a:r>
            <a:endParaRPr lang="en-US" sz="5000" dirty="0">
              <a:solidFill>
                <a:srgbClr val="FFFFFF"/>
              </a:solidFill>
              <a:latin typeface="Agrandir Narrow Bold" panose="020B0604020202020204" charset="0"/>
            </a:endParaRPr>
          </a:p>
        </p:txBody>
      </p:sp>
      <p:sp>
        <p:nvSpPr>
          <p:cNvPr id="4" name="Freeform 2">
            <a:extLst>
              <a:ext uri="{FF2B5EF4-FFF2-40B4-BE49-F238E27FC236}">
                <a16:creationId xmlns:a16="http://schemas.microsoft.com/office/drawing/2014/main" id="{2179C624-18B9-4C4D-12F0-7F4AB445D288}"/>
              </a:ext>
            </a:extLst>
          </p:cNvPr>
          <p:cNvSpPr/>
          <p:nvPr/>
        </p:nvSpPr>
        <p:spPr>
          <a:xfrm>
            <a:off x="13258800" y="6635125"/>
            <a:ext cx="2189724" cy="2154688"/>
          </a:xfrm>
          <a:custGeom>
            <a:avLst/>
            <a:gdLst/>
            <a:ahLst/>
            <a:cxnLst/>
            <a:rect l="l" t="t" r="r" b="b"/>
            <a:pathLst>
              <a:path w="2189724" h="2154688">
                <a:moveTo>
                  <a:pt x="0" y="0"/>
                </a:moveTo>
                <a:lnTo>
                  <a:pt x="2189724" y="0"/>
                </a:lnTo>
                <a:lnTo>
                  <a:pt x="2189724" y="2154688"/>
                </a:lnTo>
                <a:lnTo>
                  <a:pt x="0" y="2154688"/>
                </a:lnTo>
                <a:lnTo>
                  <a:pt x="0" y="0"/>
                </a:lnTo>
                <a:close/>
              </a:path>
            </a:pathLst>
          </a:custGeom>
          <a:blipFill>
            <a:blip r:embed="rId5"/>
            <a:stretch>
              <a:fillRect/>
            </a:stretch>
          </a:blipFill>
        </p:spPr>
        <p:txBody>
          <a:bodyPr/>
          <a:lstStyle/>
          <a:p>
            <a:endParaRPr lang="es-ES_tradnl"/>
          </a:p>
        </p:txBody>
      </p:sp>
      <p:sp>
        <p:nvSpPr>
          <p:cNvPr id="6" name="TextBox 9">
            <a:extLst>
              <a:ext uri="{FF2B5EF4-FFF2-40B4-BE49-F238E27FC236}">
                <a16:creationId xmlns:a16="http://schemas.microsoft.com/office/drawing/2014/main" id="{D2C9D6F3-1219-CE71-9841-9274EE02C678}"/>
              </a:ext>
            </a:extLst>
          </p:cNvPr>
          <p:cNvSpPr txBox="1"/>
          <p:nvPr/>
        </p:nvSpPr>
        <p:spPr>
          <a:xfrm>
            <a:off x="15621000" y="7061596"/>
            <a:ext cx="1957288" cy="1301746"/>
          </a:xfrm>
          <a:prstGeom prst="rect">
            <a:avLst/>
          </a:prstGeom>
        </p:spPr>
        <p:txBody>
          <a:bodyPr lIns="0" tIns="0" rIns="0" bIns="0" rtlCol="0" anchor="t">
            <a:spAutoFit/>
          </a:bodyPr>
          <a:lstStyle/>
          <a:p>
            <a:pPr algn="ctr">
              <a:lnSpc>
                <a:spcPts val="9100"/>
              </a:lnSpc>
            </a:pPr>
            <a:r>
              <a:rPr lang="en-US" sz="6500" dirty="0">
                <a:solidFill>
                  <a:srgbClr val="FFB923"/>
                </a:solidFill>
                <a:latin typeface="Agrandir Narrow Bold"/>
              </a:rPr>
              <a:t>1906</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6" name="Google Shape;981;p53"/>
          <p:cNvPicPr preferRelativeResize="0"/>
          <p:nvPr/>
        </p:nvPicPr>
        <p:blipFill>
          <a:blip r:embed="rId3">
            <a:alphaModFix/>
          </a:blip>
          <a:stretch>
            <a:fillRect/>
          </a:stretch>
        </p:blipFill>
        <p:spPr>
          <a:xfrm>
            <a:off x="5063725" y="2905700"/>
            <a:ext cx="3227326" cy="4119300"/>
          </a:xfrm>
          <a:prstGeom prst="rect">
            <a:avLst/>
          </a:prstGeom>
          <a:noFill/>
          <a:ln>
            <a:noFill/>
          </a:ln>
        </p:spPr>
      </p:pic>
      <p:pic>
        <p:nvPicPr>
          <p:cNvPr id="7" name="Google Shape;982;p53"/>
          <p:cNvPicPr preferRelativeResize="0"/>
          <p:nvPr/>
        </p:nvPicPr>
        <p:blipFill>
          <a:blip r:embed="rId4">
            <a:alphaModFix/>
          </a:blip>
          <a:stretch>
            <a:fillRect/>
          </a:stretch>
        </p:blipFill>
        <p:spPr>
          <a:xfrm>
            <a:off x="10093774" y="2875000"/>
            <a:ext cx="3033600" cy="4119216"/>
          </a:xfrm>
          <a:prstGeom prst="rect">
            <a:avLst/>
          </a:prstGeom>
          <a:noFill/>
          <a:ln>
            <a:noFill/>
          </a:ln>
        </p:spPr>
      </p:pic>
      <p:sp>
        <p:nvSpPr>
          <p:cNvPr id="8" name="Google Shape;983;p53"/>
          <p:cNvSpPr txBox="1"/>
          <p:nvPr/>
        </p:nvSpPr>
        <p:spPr>
          <a:xfrm>
            <a:off x="4761000" y="7349650"/>
            <a:ext cx="3832800" cy="723000"/>
          </a:xfrm>
          <a:prstGeom prst="rect">
            <a:avLst/>
          </a:prstGeom>
          <a:noFill/>
          <a:ln>
            <a:noFill/>
          </a:ln>
        </p:spPr>
        <p:txBody>
          <a:bodyPr spcFirstLastPara="1" wrap="square" lIns="182850" tIns="182850" rIns="182850" bIns="182850" anchor="ctr" anchorCtr="0">
            <a:noAutofit/>
          </a:bodyPr>
          <a:lstStyle/>
          <a:p>
            <a:pPr algn="ctr" defTabSz="1828800">
              <a:buClr>
                <a:srgbClr val="000000"/>
              </a:buClr>
            </a:pPr>
            <a:r>
              <a:rPr lang="en" sz="3600" b="1" kern="0">
                <a:solidFill>
                  <a:srgbClr val="23FAFF"/>
                </a:solidFill>
                <a:latin typeface="Agrandir Narrow Bold" panose="020B0604020202020204" charset="0"/>
                <a:ea typeface="PT Sans"/>
                <a:cs typeface="PT Sans"/>
                <a:sym typeface="PT Sans"/>
              </a:rPr>
              <a:t>Richard Caton</a:t>
            </a:r>
            <a:endParaRPr sz="3600" kern="0">
              <a:solidFill>
                <a:srgbClr val="23FAFF"/>
              </a:solidFill>
              <a:latin typeface="Agrandir Narrow Bold" panose="020B0604020202020204" charset="0"/>
              <a:ea typeface="PT Sans"/>
              <a:cs typeface="PT Sans"/>
              <a:sym typeface="PT Sans"/>
            </a:endParaRPr>
          </a:p>
          <a:p>
            <a:pPr algn="ctr" defTabSz="1828800">
              <a:buClr>
                <a:srgbClr val="000000"/>
              </a:buClr>
            </a:pPr>
            <a:r>
              <a:rPr lang="en" sz="2400" b="1" kern="0">
                <a:solidFill>
                  <a:srgbClr val="FFFFFF"/>
                </a:solidFill>
                <a:latin typeface="Agrandir Narrow Bold" panose="020B0604020202020204" charset="0"/>
                <a:ea typeface="PT Sans"/>
                <a:cs typeface="PT Sans"/>
                <a:sym typeface="PT Sans"/>
              </a:rPr>
              <a:t>1875 </a:t>
            </a:r>
            <a:r>
              <a:rPr lang="en" sz="2400" kern="0">
                <a:solidFill>
                  <a:srgbClr val="FFFFFF"/>
                </a:solidFill>
                <a:latin typeface="Agrandir Narrow Bold" panose="020B0604020202020204" charset="0"/>
                <a:ea typeface="PT Sans"/>
                <a:cs typeface="PT Sans"/>
                <a:sym typeface="PT Sans"/>
              </a:rPr>
              <a:t>- Conejos y Perros</a:t>
            </a:r>
            <a:endParaRPr sz="2400" kern="0">
              <a:solidFill>
                <a:srgbClr val="FFFFFF"/>
              </a:solidFill>
              <a:latin typeface="Agrandir Narrow Bold" panose="020B0604020202020204" charset="0"/>
              <a:ea typeface="PT Sans"/>
              <a:cs typeface="PT Sans"/>
              <a:sym typeface="PT Sans"/>
            </a:endParaRPr>
          </a:p>
        </p:txBody>
      </p:sp>
      <p:sp>
        <p:nvSpPr>
          <p:cNvPr id="9" name="Google Shape;984;p53"/>
          <p:cNvSpPr txBox="1"/>
          <p:nvPr/>
        </p:nvSpPr>
        <p:spPr>
          <a:xfrm>
            <a:off x="9694150" y="7349650"/>
            <a:ext cx="3832800" cy="723000"/>
          </a:xfrm>
          <a:prstGeom prst="rect">
            <a:avLst/>
          </a:prstGeom>
          <a:noFill/>
          <a:ln>
            <a:noFill/>
          </a:ln>
        </p:spPr>
        <p:txBody>
          <a:bodyPr spcFirstLastPara="1" wrap="square" lIns="182850" tIns="182850" rIns="182850" bIns="182850" anchor="ctr" anchorCtr="0">
            <a:noAutofit/>
          </a:bodyPr>
          <a:lstStyle/>
          <a:p>
            <a:pPr algn="ctr" defTabSz="1828800">
              <a:buClr>
                <a:srgbClr val="000000"/>
              </a:buClr>
            </a:pPr>
            <a:r>
              <a:rPr lang="en" sz="3600" b="1" kern="0">
                <a:solidFill>
                  <a:srgbClr val="23FAFF"/>
                </a:solidFill>
                <a:latin typeface="Agrandir Narrow Bold" panose="020B0604020202020204" charset="0"/>
                <a:ea typeface="PT Sans"/>
                <a:cs typeface="PT Sans"/>
                <a:sym typeface="PT Sans"/>
              </a:rPr>
              <a:t>Hans Berger</a:t>
            </a:r>
            <a:endParaRPr sz="3600" b="1" kern="0">
              <a:solidFill>
                <a:srgbClr val="23FAFF"/>
              </a:solidFill>
              <a:latin typeface="Agrandir Narrow Bold" panose="020B0604020202020204" charset="0"/>
              <a:ea typeface="PT Sans"/>
              <a:cs typeface="PT Sans"/>
              <a:sym typeface="PT Sans"/>
            </a:endParaRPr>
          </a:p>
          <a:p>
            <a:pPr algn="ctr" defTabSz="1828800">
              <a:buClr>
                <a:srgbClr val="000000"/>
              </a:buClr>
            </a:pPr>
            <a:r>
              <a:rPr lang="en" sz="2400" b="1" kern="0">
                <a:solidFill>
                  <a:srgbClr val="FFFFFF"/>
                </a:solidFill>
                <a:latin typeface="Agrandir Narrow Bold" panose="020B0604020202020204" charset="0"/>
                <a:ea typeface="PT Sans"/>
                <a:cs typeface="PT Sans"/>
                <a:sym typeface="PT Sans"/>
              </a:rPr>
              <a:t>1924 </a:t>
            </a:r>
            <a:r>
              <a:rPr lang="en" sz="2400" kern="0">
                <a:solidFill>
                  <a:srgbClr val="FFFFFF"/>
                </a:solidFill>
                <a:latin typeface="Agrandir Narrow Bold" panose="020B0604020202020204" charset="0"/>
                <a:ea typeface="PT Sans"/>
                <a:cs typeface="PT Sans"/>
                <a:sym typeface="PT Sans"/>
              </a:rPr>
              <a:t>- Humanos</a:t>
            </a:r>
            <a:endParaRPr sz="2400" kern="0">
              <a:solidFill>
                <a:srgbClr val="FFFFFF"/>
              </a:solidFill>
              <a:latin typeface="Agrandir Narrow Bold" panose="020B0604020202020204" charset="0"/>
              <a:ea typeface="PT Sans"/>
              <a:cs typeface="PT Sans"/>
              <a:sym typeface="PT Sans"/>
            </a:endParaRPr>
          </a:p>
        </p:txBody>
      </p:sp>
    </p:spTree>
    <p:extLst>
      <p:ext uri="{BB962C8B-B14F-4D97-AF65-F5344CB8AC3E}">
        <p14:creationId xmlns:p14="http://schemas.microsoft.com/office/powerpoint/2010/main" val="2223500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10" name="Google Shape;1015;p54"/>
          <p:cNvPicPr preferRelativeResize="0"/>
          <p:nvPr/>
        </p:nvPicPr>
        <p:blipFill>
          <a:blip r:embed="rId3">
            <a:alphaModFix/>
          </a:blip>
          <a:stretch>
            <a:fillRect/>
          </a:stretch>
        </p:blipFill>
        <p:spPr>
          <a:xfrm>
            <a:off x="3124201" y="4178301"/>
            <a:ext cx="12039602" cy="1616650"/>
          </a:xfrm>
          <a:prstGeom prst="rect">
            <a:avLst/>
          </a:prstGeom>
          <a:noFill/>
          <a:ln>
            <a:noFill/>
          </a:ln>
        </p:spPr>
      </p:pic>
      <p:sp>
        <p:nvSpPr>
          <p:cNvPr id="11" name="Google Shape;1016;p54"/>
          <p:cNvSpPr/>
          <p:nvPr/>
        </p:nvSpPr>
        <p:spPr>
          <a:xfrm rot="5553214">
            <a:off x="11347903" y="3156502"/>
            <a:ext cx="1306298" cy="1223992"/>
          </a:xfrm>
          <a:prstGeom prst="bentArrow">
            <a:avLst>
              <a:gd name="adj1" fmla="val 14151"/>
              <a:gd name="adj2" fmla="val 18199"/>
              <a:gd name="adj3" fmla="val 22527"/>
              <a:gd name="adj4" fmla="val 66602"/>
            </a:avLst>
          </a:prstGeom>
          <a:solidFill>
            <a:srgbClr val="B4A7D6"/>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000000"/>
              </a:solidFill>
              <a:latin typeface="Agrandir Narrow Bold" panose="020B0604020202020204" charset="0"/>
              <a:cs typeface="Arial"/>
              <a:sym typeface="Arial"/>
            </a:endParaRPr>
          </a:p>
        </p:txBody>
      </p:sp>
      <p:sp>
        <p:nvSpPr>
          <p:cNvPr id="12" name="Google Shape;1017;p54"/>
          <p:cNvSpPr/>
          <p:nvPr/>
        </p:nvSpPr>
        <p:spPr>
          <a:xfrm rot="-4714023">
            <a:off x="4794315" y="5529134"/>
            <a:ext cx="1041262" cy="1194232"/>
          </a:xfrm>
          <a:prstGeom prst="bentArrow">
            <a:avLst>
              <a:gd name="adj1" fmla="val 14151"/>
              <a:gd name="adj2" fmla="val 18955"/>
              <a:gd name="adj3" fmla="val 34402"/>
              <a:gd name="adj4" fmla="val 66602"/>
            </a:avLst>
          </a:prstGeom>
          <a:solidFill>
            <a:srgbClr val="23FAFF"/>
          </a:solidFill>
          <a:ln>
            <a:noFill/>
          </a:ln>
        </p:spPr>
        <p:txBody>
          <a:bodyPr spcFirstLastPara="1" wrap="square" lIns="182850" tIns="182850" rIns="182850" bIns="182850" anchor="ctr" anchorCtr="0">
            <a:noAutofit/>
          </a:bodyPr>
          <a:lstStyle/>
          <a:p>
            <a:pPr defTabSz="1828800">
              <a:buClr>
                <a:srgbClr val="000000"/>
              </a:buClr>
            </a:pPr>
            <a:endParaRPr sz="2800" kern="0">
              <a:solidFill>
                <a:srgbClr val="23FAFF"/>
              </a:solidFill>
              <a:latin typeface="Arial"/>
              <a:cs typeface="Arial"/>
              <a:sym typeface="Arial"/>
            </a:endParaRPr>
          </a:p>
        </p:txBody>
      </p:sp>
      <p:sp>
        <p:nvSpPr>
          <p:cNvPr id="13" name="Google Shape;1018;p54"/>
          <p:cNvSpPr txBox="1"/>
          <p:nvPr/>
        </p:nvSpPr>
        <p:spPr>
          <a:xfrm>
            <a:off x="5851050" y="2842051"/>
            <a:ext cx="5595600" cy="738603"/>
          </a:xfrm>
          <a:prstGeom prst="rect">
            <a:avLst/>
          </a:prstGeom>
          <a:noFill/>
          <a:ln>
            <a:noFill/>
          </a:ln>
        </p:spPr>
        <p:txBody>
          <a:bodyPr spcFirstLastPara="1" wrap="square" lIns="182850" tIns="182850" rIns="182850" bIns="182850" anchor="t" anchorCtr="0">
            <a:spAutoFit/>
          </a:bodyPr>
          <a:lstStyle/>
          <a:p>
            <a:pPr defTabSz="1828800">
              <a:buClr>
                <a:srgbClr val="000000"/>
              </a:buClr>
            </a:pPr>
            <a:r>
              <a:rPr lang="en" sz="2400" kern="0">
                <a:solidFill>
                  <a:srgbClr val="B4A7D6"/>
                </a:solidFill>
                <a:latin typeface="Agrandir Narrow Bold" panose="020B0604020202020204" charset="0"/>
                <a:ea typeface="Krona One"/>
                <a:cs typeface="Krona One"/>
                <a:sym typeface="Krona One"/>
              </a:rPr>
              <a:t>1° EEG humano registrado</a:t>
            </a:r>
            <a:endParaRPr sz="2400" kern="0">
              <a:solidFill>
                <a:srgbClr val="B4A7D6"/>
              </a:solidFill>
              <a:latin typeface="Agrandir Narrow Bold" panose="020B0604020202020204" charset="0"/>
              <a:ea typeface="Krona One"/>
              <a:cs typeface="Krona One"/>
              <a:sym typeface="Krona One"/>
            </a:endParaRPr>
          </a:p>
        </p:txBody>
      </p:sp>
      <p:sp>
        <p:nvSpPr>
          <p:cNvPr id="14" name="Google Shape;1019;p54"/>
          <p:cNvSpPr txBox="1"/>
          <p:nvPr/>
        </p:nvSpPr>
        <p:spPr>
          <a:xfrm>
            <a:off x="6003450" y="6330801"/>
            <a:ext cx="6427200" cy="738603"/>
          </a:xfrm>
          <a:prstGeom prst="rect">
            <a:avLst/>
          </a:prstGeom>
          <a:noFill/>
          <a:ln>
            <a:noFill/>
          </a:ln>
        </p:spPr>
        <p:txBody>
          <a:bodyPr spcFirstLastPara="1" wrap="square" lIns="182850" tIns="182850" rIns="182850" bIns="182850" anchor="t" anchorCtr="0">
            <a:spAutoFit/>
          </a:bodyPr>
          <a:lstStyle/>
          <a:p>
            <a:pPr defTabSz="1828800">
              <a:buClr>
                <a:srgbClr val="000000"/>
              </a:buClr>
            </a:pPr>
            <a:r>
              <a:rPr lang="en" sz="2400" kern="0">
                <a:solidFill>
                  <a:srgbClr val="23FAFF"/>
                </a:solidFill>
                <a:latin typeface="Agrandir Narrow Bold" panose="020B0604020202020204" charset="0"/>
                <a:ea typeface="Krona One"/>
                <a:cs typeface="Krona One"/>
                <a:sym typeface="Krona One"/>
              </a:rPr>
              <a:t>Señal de 10Hz (referencia)</a:t>
            </a:r>
            <a:endParaRPr sz="2400" kern="0">
              <a:solidFill>
                <a:srgbClr val="23FAFF"/>
              </a:solidFill>
              <a:latin typeface="Agrandir Narrow Bold" panose="020B0604020202020204" charset="0"/>
              <a:ea typeface="Krona One"/>
              <a:cs typeface="Krona One"/>
              <a:sym typeface="Krona One"/>
            </a:endParaRPr>
          </a:p>
        </p:txBody>
      </p:sp>
      <p:sp>
        <p:nvSpPr>
          <p:cNvPr id="15" name="Google Shape;1020;p54"/>
          <p:cNvSpPr txBox="1"/>
          <p:nvPr/>
        </p:nvSpPr>
        <p:spPr>
          <a:xfrm>
            <a:off x="3505200" y="9410700"/>
            <a:ext cx="14535000" cy="677048"/>
          </a:xfrm>
          <a:prstGeom prst="rect">
            <a:avLst/>
          </a:prstGeom>
          <a:noFill/>
          <a:ln>
            <a:noFill/>
          </a:ln>
        </p:spPr>
        <p:txBody>
          <a:bodyPr spcFirstLastPara="1" wrap="square" lIns="182850" tIns="182850" rIns="182850" bIns="182850" anchor="t" anchorCtr="0">
            <a:spAutoFit/>
          </a:bodyPr>
          <a:lstStyle/>
          <a:p>
            <a:pPr algn="r" defTabSz="1828800">
              <a:buClr>
                <a:srgbClr val="000000"/>
              </a:buClr>
            </a:pPr>
            <a:r>
              <a:rPr lang="en" sz="2000" kern="0">
                <a:solidFill>
                  <a:srgbClr val="FFFFFF"/>
                </a:solidFill>
                <a:latin typeface="Agrandir Narrow" panose="020B0604020202020204" charset="0"/>
                <a:ea typeface="Hind"/>
                <a:cs typeface="Hind"/>
                <a:sym typeface="Hind"/>
              </a:rPr>
              <a:t>Berger H. Über das Elektrenkephalogramm des Menchen. Archives für Psychiatrie. 1929; 87:527-70.</a:t>
            </a:r>
            <a:endParaRPr sz="2000" kern="0">
              <a:solidFill>
                <a:srgbClr val="FFFFFF"/>
              </a:solidFill>
              <a:latin typeface="Agrandir Narrow" panose="020B0604020202020204" charset="0"/>
              <a:ea typeface="Hind"/>
              <a:cs typeface="Hind"/>
              <a:sym typeface="Hind"/>
            </a:endParaRPr>
          </a:p>
        </p:txBody>
      </p:sp>
    </p:spTree>
    <p:extLst>
      <p:ext uri="{BB962C8B-B14F-4D97-AF65-F5344CB8AC3E}">
        <p14:creationId xmlns:p14="http://schemas.microsoft.com/office/powerpoint/2010/main" val="318565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2743794" y="666750"/>
            <a:ext cx="12800412" cy="28384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¿CÓMO SE REGISTRA LA ACTIVIDAD DEL CEREBRO?</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375" y="3520646"/>
            <a:ext cx="8477250" cy="598493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00C4CC"/>
            </a:solidFill>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FFB923"/>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00C4CC"/>
            </a:solidFill>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TextBox 8"/>
          <p:cNvSpPr txBox="1"/>
          <p:nvPr/>
        </p:nvSpPr>
        <p:spPr>
          <a:xfrm>
            <a:off x="1815195" y="3173523"/>
            <a:ext cx="5716191" cy="4921250"/>
          </a:xfrm>
          <a:prstGeom prst="rect">
            <a:avLst/>
          </a:prstGeom>
        </p:spPr>
        <p:txBody>
          <a:bodyPr lIns="0" tIns="0" rIns="0" bIns="0" rtlCol="0" anchor="t">
            <a:spAutoFit/>
          </a:bodyPr>
          <a:lstStyle/>
          <a:p>
            <a:pPr algn="ctr">
              <a:lnSpc>
                <a:spcPts val="6399"/>
              </a:lnSpc>
            </a:pPr>
            <a:r>
              <a:rPr lang="en-US" sz="3999">
                <a:solidFill>
                  <a:srgbClr val="000000"/>
                </a:solidFill>
                <a:latin typeface="Agrandir Narrow"/>
              </a:rPr>
              <a:t>Cirugía</a:t>
            </a:r>
          </a:p>
          <a:p>
            <a:pPr algn="ctr">
              <a:lnSpc>
                <a:spcPts val="6399"/>
              </a:lnSpc>
            </a:pPr>
            <a:r>
              <a:rPr lang="en-US" sz="3999">
                <a:solidFill>
                  <a:srgbClr val="000000"/>
                </a:solidFill>
                <a:latin typeface="Agrandir Narrow"/>
              </a:rPr>
              <a:t>Riesgos post-quirúrgicos</a:t>
            </a:r>
          </a:p>
          <a:p>
            <a:pPr algn="ctr">
              <a:lnSpc>
                <a:spcPts val="6399"/>
              </a:lnSpc>
            </a:pPr>
            <a:r>
              <a:rPr lang="en-US" sz="3999">
                <a:solidFill>
                  <a:srgbClr val="000000"/>
                </a:solidFill>
                <a:latin typeface="Agrandir Narrow"/>
              </a:rPr>
              <a:t>Animales y Seres humanos</a:t>
            </a:r>
          </a:p>
          <a:p>
            <a:pPr algn="ctr">
              <a:lnSpc>
                <a:spcPts val="6399"/>
              </a:lnSpc>
            </a:pPr>
            <a:r>
              <a:rPr lang="en-US" sz="3999">
                <a:solidFill>
                  <a:srgbClr val="000000"/>
                </a:solidFill>
                <a:latin typeface="Agrandir Narrow"/>
              </a:rPr>
              <a:t>Anestesiados o despiertos</a:t>
            </a:r>
          </a:p>
          <a:p>
            <a:pPr algn="ctr">
              <a:lnSpc>
                <a:spcPts val="6399"/>
              </a:lnSpc>
            </a:pPr>
            <a:r>
              <a:rPr lang="en-US" sz="3999">
                <a:solidFill>
                  <a:srgbClr val="000000"/>
                </a:solidFill>
                <a:latin typeface="Agrandir Narrow"/>
              </a:rPr>
              <a:t>Potenciales de acción</a:t>
            </a:r>
          </a:p>
          <a:p>
            <a:pPr algn="ctr">
              <a:lnSpc>
                <a:spcPts val="6399"/>
              </a:lnSpc>
            </a:pPr>
            <a:r>
              <a:rPr lang="en-US" sz="3999">
                <a:solidFill>
                  <a:srgbClr val="000000"/>
                </a:solidFill>
                <a:latin typeface="Agrandir Narrow"/>
              </a:rPr>
              <a:t>Electrodos invasivos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00C4CC"/>
            </a:solidFill>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1373796" y="2516657"/>
            <a:ext cx="6598985" cy="5817572"/>
          </a:xfrm>
          <a:custGeom>
            <a:avLst/>
            <a:gdLst/>
            <a:ahLst/>
            <a:cxnLst/>
            <a:rect l="l" t="t" r="r" b="b"/>
            <a:pathLst>
              <a:path w="4528396" h="4528396">
                <a:moveTo>
                  <a:pt x="0" y="0"/>
                </a:moveTo>
                <a:lnTo>
                  <a:pt x="4528396" y="0"/>
                </a:lnTo>
                <a:lnTo>
                  <a:pt x="4528396" y="4528396"/>
                </a:lnTo>
                <a:lnTo>
                  <a:pt x="0" y="4528396"/>
                </a:lnTo>
                <a:lnTo>
                  <a:pt x="0" y="0"/>
                </a:lnTo>
                <a:close/>
              </a:path>
            </a:pathLst>
          </a:custGeom>
          <a:blipFill>
            <a:blip r:embed="rId3"/>
            <a:stretch>
              <a:fillRect/>
            </a:stretch>
          </a:blipFill>
        </p:spPr>
        <p:txBody>
          <a:bodyPr/>
          <a:lstStyle/>
          <a:p>
            <a:endParaRPr lang="es-ES_tradnl"/>
          </a:p>
        </p:txBody>
      </p:sp>
      <p:sp>
        <p:nvSpPr>
          <p:cNvPr id="9" name="TextBox 9"/>
          <p:cNvSpPr txBox="1"/>
          <p:nvPr/>
        </p:nvSpPr>
        <p:spPr>
          <a:xfrm>
            <a:off x="2821712" y="8350027"/>
            <a:ext cx="3703155" cy="679673"/>
          </a:xfrm>
          <a:prstGeom prst="rect">
            <a:avLst/>
          </a:prstGeom>
        </p:spPr>
        <p:txBody>
          <a:bodyPr wrap="square" lIns="0" tIns="0" rIns="0" bIns="0" rtlCol="0" anchor="t">
            <a:spAutoFit/>
          </a:bodyPr>
          <a:lstStyle/>
          <a:p>
            <a:pPr algn="ctr">
              <a:lnSpc>
                <a:spcPts val="5320"/>
              </a:lnSpc>
            </a:pPr>
            <a:r>
              <a:rPr lang="en-US" sz="3800" dirty="0" err="1">
                <a:solidFill>
                  <a:srgbClr val="000000"/>
                </a:solidFill>
                <a:latin typeface="Agrandir Narrow"/>
              </a:rPr>
              <a:t>Microelectrodos</a:t>
            </a:r>
            <a:endParaRPr lang="en-US" sz="3800" dirty="0">
              <a:solidFill>
                <a:srgbClr val="000000"/>
              </a:solidFill>
              <a:latin typeface="Agrandir Narrow"/>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00C4CC"/>
            </a:solidFill>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1443233" y="3228473"/>
            <a:ext cx="6389686" cy="4650272"/>
          </a:xfrm>
          <a:custGeom>
            <a:avLst/>
            <a:gdLst/>
            <a:ahLst/>
            <a:cxnLst/>
            <a:rect l="l" t="t" r="r" b="b"/>
            <a:pathLst>
              <a:path w="6389686" h="4650272">
                <a:moveTo>
                  <a:pt x="0" y="0"/>
                </a:moveTo>
                <a:lnTo>
                  <a:pt x="6389686" y="0"/>
                </a:lnTo>
                <a:lnTo>
                  <a:pt x="6389686" y="4650272"/>
                </a:lnTo>
                <a:lnTo>
                  <a:pt x="0" y="4650272"/>
                </a:lnTo>
                <a:lnTo>
                  <a:pt x="0" y="0"/>
                </a:lnTo>
                <a:close/>
              </a:path>
            </a:pathLst>
          </a:custGeom>
          <a:blipFill>
            <a:blip r:embed="rId3"/>
            <a:stretch>
              <a:fillRect/>
            </a:stretch>
          </a:blipFill>
        </p:spPr>
        <p:txBody>
          <a:bodyPr/>
          <a:lstStyle/>
          <a:p>
            <a:endParaRPr lang="es-ES_tradnl"/>
          </a:p>
        </p:txBody>
      </p:sp>
      <p:sp>
        <p:nvSpPr>
          <p:cNvPr id="9" name="TextBox 9"/>
          <p:cNvSpPr txBox="1"/>
          <p:nvPr/>
        </p:nvSpPr>
        <p:spPr>
          <a:xfrm>
            <a:off x="2433139" y="8262213"/>
            <a:ext cx="4409873" cy="679673"/>
          </a:xfrm>
          <a:prstGeom prst="rect">
            <a:avLst/>
          </a:prstGeom>
        </p:spPr>
        <p:txBody>
          <a:bodyPr wrap="square" lIns="0" tIns="0" rIns="0" bIns="0" rtlCol="0" anchor="t">
            <a:spAutoFit/>
          </a:bodyPr>
          <a:lstStyle/>
          <a:p>
            <a:pPr algn="ctr">
              <a:lnSpc>
                <a:spcPts val="5320"/>
              </a:lnSpc>
            </a:pPr>
            <a:r>
              <a:rPr lang="en-US" sz="3800" dirty="0">
                <a:solidFill>
                  <a:srgbClr val="FFFFFF"/>
                </a:solidFill>
                <a:latin typeface="Agrandir Narrow Bold"/>
              </a:rPr>
              <a:t>PATCH CLAMP</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00C4CC"/>
            </a:solidFill>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2044915" y="3649317"/>
            <a:ext cx="5256750" cy="3530080"/>
          </a:xfrm>
          <a:custGeom>
            <a:avLst/>
            <a:gdLst/>
            <a:ahLst/>
            <a:cxnLst/>
            <a:rect l="l" t="t" r="r" b="b"/>
            <a:pathLst>
              <a:path w="5256750" h="3530080">
                <a:moveTo>
                  <a:pt x="0" y="0"/>
                </a:moveTo>
                <a:lnTo>
                  <a:pt x="5256750" y="0"/>
                </a:lnTo>
                <a:lnTo>
                  <a:pt x="5256750" y="3530080"/>
                </a:lnTo>
                <a:lnTo>
                  <a:pt x="0" y="3530080"/>
                </a:lnTo>
                <a:lnTo>
                  <a:pt x="0" y="0"/>
                </a:lnTo>
                <a:close/>
              </a:path>
            </a:pathLst>
          </a:custGeom>
          <a:blipFill>
            <a:blip r:embed="rId3"/>
            <a:stretch>
              <a:fillRect/>
            </a:stretch>
          </a:blipFill>
        </p:spPr>
        <p:txBody>
          <a:bodyPr/>
          <a:lstStyle/>
          <a:p>
            <a:endParaRPr lang="es-ES_tradnl"/>
          </a:p>
        </p:txBody>
      </p:sp>
      <p:sp>
        <p:nvSpPr>
          <p:cNvPr id="9" name="TextBox 9"/>
          <p:cNvSpPr txBox="1"/>
          <p:nvPr/>
        </p:nvSpPr>
        <p:spPr>
          <a:xfrm>
            <a:off x="1844937" y="7903547"/>
            <a:ext cx="5793681" cy="751205"/>
          </a:xfrm>
          <a:prstGeom prst="rect">
            <a:avLst/>
          </a:prstGeom>
        </p:spPr>
        <p:txBody>
          <a:bodyPr lIns="0" tIns="0" rIns="0" bIns="0" rtlCol="0" anchor="t">
            <a:spAutoFit/>
          </a:bodyPr>
          <a:lstStyle/>
          <a:p>
            <a:pPr algn="ctr">
              <a:lnSpc>
                <a:spcPts val="5320"/>
              </a:lnSpc>
            </a:pPr>
            <a:r>
              <a:rPr lang="en-US" sz="3800">
                <a:solidFill>
                  <a:srgbClr val="000000"/>
                </a:solidFill>
                <a:latin typeface="Agrandir Narrow"/>
              </a:rPr>
              <a:t>Arreglos de miultielectrodos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00C4CC"/>
            </a:solidFill>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a:p>
              <a:pPr algn="ctr">
                <a:lnSpc>
                  <a:spcPts val="3499"/>
                </a:lnSpc>
              </a:pPr>
              <a:endParaRPr lang="en-US" sz="3999">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2342481" y="3173691"/>
            <a:ext cx="4661619" cy="3939617"/>
          </a:xfrm>
          <a:custGeom>
            <a:avLst/>
            <a:gdLst/>
            <a:ahLst/>
            <a:cxnLst/>
            <a:rect l="l" t="t" r="r" b="b"/>
            <a:pathLst>
              <a:path w="4661619" h="3939617">
                <a:moveTo>
                  <a:pt x="0" y="0"/>
                </a:moveTo>
                <a:lnTo>
                  <a:pt x="4661619" y="0"/>
                </a:lnTo>
                <a:lnTo>
                  <a:pt x="4661619" y="3939618"/>
                </a:lnTo>
                <a:lnTo>
                  <a:pt x="0" y="3939618"/>
                </a:lnTo>
                <a:lnTo>
                  <a:pt x="0" y="0"/>
                </a:lnTo>
                <a:close/>
              </a:path>
            </a:pathLst>
          </a:custGeom>
          <a:blipFill>
            <a:blip r:embed="rId3"/>
            <a:stretch>
              <a:fillRect/>
            </a:stretch>
          </a:blipFill>
        </p:spPr>
        <p:txBody>
          <a:bodyPr/>
          <a:lstStyle/>
          <a:p>
            <a:endParaRPr lang="es-ES_tradnl"/>
          </a:p>
        </p:txBody>
      </p:sp>
      <p:sp>
        <p:nvSpPr>
          <p:cNvPr id="9" name="TextBox 9"/>
          <p:cNvSpPr txBox="1"/>
          <p:nvPr/>
        </p:nvSpPr>
        <p:spPr>
          <a:xfrm>
            <a:off x="1664233" y="7361834"/>
            <a:ext cx="6018113" cy="1417955"/>
          </a:xfrm>
          <a:prstGeom prst="rect">
            <a:avLst/>
          </a:prstGeom>
        </p:spPr>
        <p:txBody>
          <a:bodyPr lIns="0" tIns="0" rIns="0" bIns="0" rtlCol="0" anchor="t">
            <a:spAutoFit/>
          </a:bodyPr>
          <a:lstStyle/>
          <a:p>
            <a:pPr algn="ctr">
              <a:lnSpc>
                <a:spcPts val="5320"/>
              </a:lnSpc>
            </a:pPr>
            <a:r>
              <a:rPr lang="en-US" sz="3800">
                <a:solidFill>
                  <a:srgbClr val="FFFFFF"/>
                </a:solidFill>
                <a:latin typeface="Agrandir Narrow Bold"/>
              </a:rPr>
              <a:t>ELECTROCORTICOGRAFÍA</a:t>
            </a:r>
          </a:p>
          <a:p>
            <a:pPr algn="ctr">
              <a:lnSpc>
                <a:spcPts val="5320"/>
              </a:lnSpc>
            </a:pPr>
            <a:r>
              <a:rPr lang="en-US" sz="3800">
                <a:solidFill>
                  <a:srgbClr val="FFFFFF"/>
                </a:solidFill>
                <a:latin typeface="Agrandir Narrow Bold"/>
              </a:rPr>
              <a:t>(ECoG)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558389"/>
            <a:ext cx="14094227" cy="2724150"/>
          </a:xfrm>
          <a:prstGeom prst="rect">
            <a:avLst/>
          </a:prstGeom>
        </p:spPr>
        <p:txBody>
          <a:bodyPr lIns="0" tIns="0" rIns="0" bIns="0" rtlCol="0" anchor="t">
            <a:spAutoFit/>
          </a:bodyPr>
          <a:lstStyle/>
          <a:p>
            <a:pPr marL="0" lvl="0" indent="0" algn="ctr">
              <a:lnSpc>
                <a:spcPts val="18000"/>
              </a:lnSpc>
              <a:spcBef>
                <a:spcPct val="0"/>
              </a:spcBef>
            </a:pPr>
            <a:r>
              <a:rPr lang="en-US" sz="15000" dirty="0">
                <a:solidFill>
                  <a:srgbClr val="00C4CC"/>
                </a:solidFill>
                <a:latin typeface="Agrandir Narrow Bold"/>
              </a:rPr>
              <a:t>EEG</a:t>
            </a:r>
          </a:p>
        </p:txBody>
      </p:sp>
      <p:sp>
        <p:nvSpPr>
          <p:cNvPr id="3" name="TextBox 3"/>
          <p:cNvSpPr txBox="1"/>
          <p:nvPr/>
        </p:nvSpPr>
        <p:spPr>
          <a:xfrm>
            <a:off x="1647701" y="4556414"/>
            <a:ext cx="14992598" cy="2590453"/>
          </a:xfrm>
          <a:prstGeom prst="rect">
            <a:avLst/>
          </a:prstGeom>
        </p:spPr>
        <p:txBody>
          <a:bodyPr lIns="0" tIns="0" rIns="0" bIns="0" rtlCol="0" anchor="t">
            <a:spAutoFit/>
          </a:bodyPr>
          <a:lstStyle/>
          <a:p>
            <a:pPr algn="ctr">
              <a:lnSpc>
                <a:spcPts val="10120"/>
              </a:lnSpc>
            </a:pPr>
            <a:r>
              <a:rPr lang="en-US" sz="9200" dirty="0" err="1">
                <a:solidFill>
                  <a:srgbClr val="FFFFFF"/>
                </a:solidFill>
                <a:latin typeface="Agrandir Narrow"/>
              </a:rPr>
              <a:t>Estudio</a:t>
            </a:r>
            <a:r>
              <a:rPr lang="en-US" sz="9200" dirty="0">
                <a:solidFill>
                  <a:srgbClr val="FFFFFF"/>
                </a:solidFill>
                <a:latin typeface="Agrandir Narrow"/>
              </a:rPr>
              <a:t> de la </a:t>
            </a:r>
            <a:r>
              <a:rPr lang="en-US" sz="9200" dirty="0" err="1">
                <a:solidFill>
                  <a:srgbClr val="0070C0"/>
                </a:solidFill>
                <a:latin typeface="Agrandir Narrow"/>
              </a:rPr>
              <a:t>actividad</a:t>
            </a:r>
            <a:r>
              <a:rPr lang="en-US" sz="9200" dirty="0">
                <a:solidFill>
                  <a:srgbClr val="0070C0"/>
                </a:solidFill>
                <a:latin typeface="Agrandir Narrow"/>
              </a:rPr>
              <a:t> </a:t>
            </a:r>
            <a:r>
              <a:rPr lang="en-US" sz="9200" dirty="0" err="1">
                <a:solidFill>
                  <a:srgbClr val="0070C0"/>
                </a:solidFill>
                <a:latin typeface="Agrandir Narrow"/>
              </a:rPr>
              <a:t>eléctrica</a:t>
            </a:r>
            <a:r>
              <a:rPr lang="en-US" sz="9200" dirty="0">
                <a:solidFill>
                  <a:srgbClr val="FFFFFF"/>
                </a:solidFill>
                <a:latin typeface="Agrandir Narrow"/>
              </a:rPr>
              <a:t> del </a:t>
            </a:r>
            <a:r>
              <a:rPr lang="en-US" sz="9200" dirty="0" err="1">
                <a:solidFill>
                  <a:srgbClr val="FFC331"/>
                </a:solidFill>
                <a:latin typeface="Agrandir Narrow Bold"/>
              </a:rPr>
              <a:t>cerebro</a:t>
            </a:r>
            <a:endParaRPr lang="en-US" sz="9200" dirty="0">
              <a:solidFill>
                <a:srgbClr val="FFC331"/>
              </a:solidFill>
              <a:latin typeface="Agrandir Narrow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a:ln cap="rnd">
              <a:noFill/>
              <a:prstDash val="solid"/>
              <a:round/>
            </a:ln>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marL="0" lvl="0" indent="0" algn="ctr">
                <a:lnSpc>
                  <a:spcPts val="5599"/>
                </a:lnSpc>
                <a:spcBef>
                  <a:spcPct val="0"/>
                </a:spcBef>
              </a:pPr>
              <a:r>
                <a:rPr lang="en-US" sz="3999" u="none" strike="noStrike">
                  <a:solidFill>
                    <a:srgbClr val="000000"/>
                  </a:solidFill>
                  <a:latin typeface="Agrandir Narrow Bold"/>
                </a:rPr>
                <a:t>TÉCNICAS INVASIVAS</a:t>
              </a: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FFB923"/>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TextBox 8"/>
          <p:cNvSpPr txBox="1"/>
          <p:nvPr/>
        </p:nvSpPr>
        <p:spPr>
          <a:xfrm>
            <a:off x="10324790" y="3246158"/>
            <a:ext cx="6579840" cy="4473575"/>
          </a:xfrm>
          <a:prstGeom prst="rect">
            <a:avLst/>
          </a:prstGeom>
        </p:spPr>
        <p:txBody>
          <a:bodyPr lIns="0" tIns="0" rIns="0" bIns="0" rtlCol="0" anchor="t">
            <a:spAutoFit/>
          </a:bodyPr>
          <a:lstStyle/>
          <a:p>
            <a:pPr algn="ctr">
              <a:lnSpc>
                <a:spcPts val="6999"/>
              </a:lnSpc>
            </a:pPr>
            <a:r>
              <a:rPr lang="en-US" sz="3999">
                <a:solidFill>
                  <a:srgbClr val="000000"/>
                </a:solidFill>
                <a:latin typeface="Agrandir Narrow"/>
              </a:rPr>
              <a:t>Superficial</a:t>
            </a:r>
          </a:p>
          <a:p>
            <a:pPr algn="ctr">
              <a:lnSpc>
                <a:spcPts val="6999"/>
              </a:lnSpc>
            </a:pPr>
            <a:r>
              <a:rPr lang="en-US" sz="3999">
                <a:solidFill>
                  <a:srgbClr val="000000"/>
                </a:solidFill>
                <a:latin typeface="Agrandir Narrow"/>
              </a:rPr>
              <a:t>“Sin riesgos”</a:t>
            </a:r>
          </a:p>
          <a:p>
            <a:pPr algn="ctr">
              <a:lnSpc>
                <a:spcPts val="6999"/>
              </a:lnSpc>
            </a:pPr>
            <a:r>
              <a:rPr lang="en-US" sz="3999">
                <a:solidFill>
                  <a:srgbClr val="000000"/>
                </a:solidFill>
                <a:latin typeface="Agrandir Narrow"/>
              </a:rPr>
              <a:t>Principalmente seres humanos</a:t>
            </a:r>
          </a:p>
          <a:p>
            <a:pPr algn="ctr">
              <a:lnSpc>
                <a:spcPts val="6999"/>
              </a:lnSpc>
            </a:pPr>
            <a:r>
              <a:rPr lang="en-US" sz="3999">
                <a:solidFill>
                  <a:srgbClr val="000000"/>
                </a:solidFill>
                <a:latin typeface="Agrandir Narrow"/>
              </a:rPr>
              <a:t>Sueño o Vigilia o Anestesia</a:t>
            </a:r>
          </a:p>
          <a:p>
            <a:pPr algn="ctr">
              <a:lnSpc>
                <a:spcPts val="6999"/>
              </a:lnSpc>
            </a:pPr>
            <a:r>
              <a:rPr lang="en-US" sz="3999">
                <a:solidFill>
                  <a:srgbClr val="000000"/>
                </a:solidFill>
                <a:latin typeface="Agrandir Narrow"/>
              </a:rPr>
              <a:t>Señales y/o Imágenes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a:ln cap="rnd">
              <a:noFill/>
              <a:prstDash val="solid"/>
              <a:round/>
            </a:ln>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marL="0" lvl="0" indent="0" algn="ctr">
                <a:lnSpc>
                  <a:spcPts val="5599"/>
                </a:lnSpc>
                <a:spcBef>
                  <a:spcPct val="0"/>
                </a:spcBef>
              </a:pPr>
              <a:r>
                <a:rPr lang="en-US" sz="3999" u="none" strike="noStrike">
                  <a:solidFill>
                    <a:srgbClr val="000000"/>
                  </a:solidFill>
                  <a:latin typeface="Agrandir Narrow Bold"/>
                </a:rPr>
                <a:t>TÉCNICAS INVASIVAS</a:t>
              </a: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FFB923"/>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11409600" y="2938390"/>
            <a:ext cx="4410220" cy="4410220"/>
          </a:xfrm>
          <a:custGeom>
            <a:avLst/>
            <a:gdLst/>
            <a:ahLst/>
            <a:cxnLst/>
            <a:rect l="l" t="t" r="r" b="b"/>
            <a:pathLst>
              <a:path w="4410220" h="4410220">
                <a:moveTo>
                  <a:pt x="0" y="0"/>
                </a:moveTo>
                <a:lnTo>
                  <a:pt x="4410220" y="0"/>
                </a:lnTo>
                <a:lnTo>
                  <a:pt x="4410220" y="4410220"/>
                </a:lnTo>
                <a:lnTo>
                  <a:pt x="0" y="4410220"/>
                </a:lnTo>
                <a:lnTo>
                  <a:pt x="0" y="0"/>
                </a:lnTo>
                <a:close/>
              </a:path>
            </a:pathLst>
          </a:custGeom>
          <a:blipFill>
            <a:blip r:embed="rId3"/>
            <a:stretch>
              <a:fillRect/>
            </a:stretch>
          </a:blipFill>
        </p:spPr>
        <p:txBody>
          <a:bodyPr/>
          <a:lstStyle/>
          <a:p>
            <a:endParaRPr lang="es-ES_tradnl"/>
          </a:p>
        </p:txBody>
      </p:sp>
      <p:sp>
        <p:nvSpPr>
          <p:cNvPr id="9" name="TextBox 9"/>
          <p:cNvSpPr txBox="1"/>
          <p:nvPr/>
        </p:nvSpPr>
        <p:spPr>
          <a:xfrm>
            <a:off x="11147884" y="7768119"/>
            <a:ext cx="4933652" cy="751205"/>
          </a:xfrm>
          <a:prstGeom prst="rect">
            <a:avLst/>
          </a:prstGeom>
        </p:spPr>
        <p:txBody>
          <a:bodyPr lIns="0" tIns="0" rIns="0" bIns="0" rtlCol="0" anchor="t">
            <a:spAutoFit/>
          </a:bodyPr>
          <a:lstStyle/>
          <a:p>
            <a:pPr algn="ctr">
              <a:lnSpc>
                <a:spcPts val="5320"/>
              </a:lnSpc>
            </a:pPr>
            <a:r>
              <a:rPr lang="en-US" sz="3800">
                <a:solidFill>
                  <a:srgbClr val="000000"/>
                </a:solidFill>
                <a:latin typeface="Agrandir Narrow"/>
              </a:rPr>
              <a:t>Electrodos superficiales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a:ln cap="rnd">
              <a:noFill/>
              <a:prstDash val="solid"/>
              <a:round/>
            </a:ln>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marL="0" lvl="0" indent="0" algn="ctr">
                <a:lnSpc>
                  <a:spcPts val="5599"/>
                </a:lnSpc>
                <a:spcBef>
                  <a:spcPct val="0"/>
                </a:spcBef>
              </a:pPr>
              <a:r>
                <a:rPr lang="en-US" sz="3999" u="none" strike="noStrike">
                  <a:solidFill>
                    <a:srgbClr val="000000"/>
                  </a:solidFill>
                  <a:latin typeface="Agrandir Narrow Bold"/>
                </a:rPr>
                <a:t>TÉCNICAS INVASIVAS</a:t>
              </a: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FFB923"/>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11616259" y="3119757"/>
            <a:ext cx="3996901" cy="4047486"/>
          </a:xfrm>
          <a:custGeom>
            <a:avLst/>
            <a:gdLst/>
            <a:ahLst/>
            <a:cxnLst/>
            <a:rect l="l" t="t" r="r" b="b"/>
            <a:pathLst>
              <a:path w="3996901" h="4047486">
                <a:moveTo>
                  <a:pt x="0" y="0"/>
                </a:moveTo>
                <a:lnTo>
                  <a:pt x="3996901" y="0"/>
                </a:lnTo>
                <a:lnTo>
                  <a:pt x="3996901" y="4047486"/>
                </a:lnTo>
                <a:lnTo>
                  <a:pt x="0" y="4047486"/>
                </a:lnTo>
                <a:lnTo>
                  <a:pt x="0" y="0"/>
                </a:lnTo>
                <a:close/>
              </a:path>
            </a:pathLst>
          </a:custGeom>
          <a:blipFill>
            <a:blip r:embed="rId3"/>
            <a:stretch>
              <a:fillRect l="-63150"/>
            </a:stretch>
          </a:blipFill>
        </p:spPr>
        <p:txBody>
          <a:bodyPr/>
          <a:lstStyle/>
          <a:p>
            <a:endParaRPr lang="es-ES_tradnl"/>
          </a:p>
        </p:txBody>
      </p:sp>
      <p:sp>
        <p:nvSpPr>
          <p:cNvPr id="9" name="TextBox 9"/>
          <p:cNvSpPr txBox="1"/>
          <p:nvPr/>
        </p:nvSpPr>
        <p:spPr>
          <a:xfrm>
            <a:off x="10505045" y="7479203"/>
            <a:ext cx="6219329" cy="1417955"/>
          </a:xfrm>
          <a:prstGeom prst="rect">
            <a:avLst/>
          </a:prstGeom>
        </p:spPr>
        <p:txBody>
          <a:bodyPr lIns="0" tIns="0" rIns="0" bIns="0" rtlCol="0" anchor="t">
            <a:spAutoFit/>
          </a:bodyPr>
          <a:lstStyle/>
          <a:p>
            <a:pPr algn="ctr">
              <a:lnSpc>
                <a:spcPts val="5320"/>
              </a:lnSpc>
            </a:pPr>
            <a:r>
              <a:rPr lang="en-US" sz="3800" dirty="0">
                <a:solidFill>
                  <a:srgbClr val="FFFFFF"/>
                </a:solidFill>
                <a:latin typeface="Agrandir Narrow Bold"/>
              </a:rPr>
              <a:t>ELECTROENCEFALOGRAFÍA</a:t>
            </a:r>
          </a:p>
          <a:p>
            <a:pPr algn="ctr">
              <a:lnSpc>
                <a:spcPts val="5320"/>
              </a:lnSpc>
            </a:pPr>
            <a:r>
              <a:rPr lang="en-US" sz="3800" dirty="0">
                <a:solidFill>
                  <a:srgbClr val="FFFFFF"/>
                </a:solidFill>
                <a:latin typeface="Agrandir Narrow Bold"/>
              </a:rPr>
              <a:t>(EEG)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a:ln cap="rnd">
              <a:noFill/>
              <a:prstDash val="solid"/>
              <a:round/>
            </a:ln>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marL="0" lvl="0" indent="0" algn="ctr">
                <a:lnSpc>
                  <a:spcPts val="5599"/>
                </a:lnSpc>
                <a:spcBef>
                  <a:spcPct val="0"/>
                </a:spcBef>
              </a:pPr>
              <a:r>
                <a:rPr lang="en-US" sz="3999" u="none" strike="noStrike">
                  <a:solidFill>
                    <a:srgbClr val="000000"/>
                  </a:solidFill>
                  <a:latin typeface="Agrandir Narrow Bold"/>
                </a:rPr>
                <a:t>TÉCNICAS INVASIVAS</a:t>
              </a: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FFB923"/>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10931704" y="2946789"/>
            <a:ext cx="5366011" cy="4393422"/>
          </a:xfrm>
          <a:custGeom>
            <a:avLst/>
            <a:gdLst/>
            <a:ahLst/>
            <a:cxnLst/>
            <a:rect l="l" t="t" r="r" b="b"/>
            <a:pathLst>
              <a:path w="5366011" h="4393422">
                <a:moveTo>
                  <a:pt x="0" y="0"/>
                </a:moveTo>
                <a:lnTo>
                  <a:pt x="5366011" y="0"/>
                </a:lnTo>
                <a:lnTo>
                  <a:pt x="5366011" y="4393422"/>
                </a:lnTo>
                <a:lnTo>
                  <a:pt x="0" y="4393422"/>
                </a:lnTo>
                <a:lnTo>
                  <a:pt x="0" y="0"/>
                </a:lnTo>
                <a:close/>
              </a:path>
            </a:pathLst>
          </a:custGeom>
          <a:blipFill>
            <a:blip r:embed="rId3"/>
            <a:stretch>
              <a:fillRect/>
            </a:stretch>
          </a:blipFill>
        </p:spPr>
        <p:txBody>
          <a:bodyPr/>
          <a:lstStyle/>
          <a:p>
            <a:endParaRPr lang="es-ES_tradnl"/>
          </a:p>
        </p:txBody>
      </p:sp>
      <p:sp>
        <p:nvSpPr>
          <p:cNvPr id="9" name="TextBox 9"/>
          <p:cNvSpPr txBox="1"/>
          <p:nvPr/>
        </p:nvSpPr>
        <p:spPr>
          <a:xfrm>
            <a:off x="10348428" y="7479203"/>
            <a:ext cx="6532563" cy="1417955"/>
          </a:xfrm>
          <a:prstGeom prst="rect">
            <a:avLst/>
          </a:prstGeom>
        </p:spPr>
        <p:txBody>
          <a:bodyPr lIns="0" tIns="0" rIns="0" bIns="0" rtlCol="0" anchor="t">
            <a:spAutoFit/>
          </a:bodyPr>
          <a:lstStyle/>
          <a:p>
            <a:pPr algn="ctr">
              <a:lnSpc>
                <a:spcPts val="5320"/>
              </a:lnSpc>
            </a:pPr>
            <a:r>
              <a:rPr lang="en-US" sz="3800">
                <a:solidFill>
                  <a:srgbClr val="FFFFFF"/>
                </a:solidFill>
                <a:latin typeface="Agrandir Narrow Bold"/>
              </a:rPr>
              <a:t>MAGNETOENCEFALOGRAFÍA</a:t>
            </a:r>
          </a:p>
          <a:p>
            <a:pPr algn="ctr">
              <a:lnSpc>
                <a:spcPts val="5320"/>
              </a:lnSpc>
            </a:pPr>
            <a:r>
              <a:rPr lang="en-US" sz="3800">
                <a:solidFill>
                  <a:srgbClr val="FFFFFF"/>
                </a:solidFill>
                <a:latin typeface="Agrandir Narrow Bold"/>
              </a:rPr>
              <a:t>(MEG)</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a:ln cap="rnd">
              <a:noFill/>
              <a:prstDash val="solid"/>
              <a:round/>
            </a:ln>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marL="0" lvl="0" indent="0" algn="ctr">
                <a:lnSpc>
                  <a:spcPts val="5599"/>
                </a:lnSpc>
                <a:spcBef>
                  <a:spcPct val="0"/>
                </a:spcBef>
              </a:pPr>
              <a:r>
                <a:rPr lang="en-US" sz="3999" u="none" strike="noStrike">
                  <a:solidFill>
                    <a:srgbClr val="000000"/>
                  </a:solidFill>
                  <a:latin typeface="Agrandir Narrow Bold"/>
                </a:rPr>
                <a:t>TÉCNICAS INVASIVAS</a:t>
              </a: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FFB923"/>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10258919" y="3255868"/>
            <a:ext cx="6711582" cy="3775265"/>
          </a:xfrm>
          <a:custGeom>
            <a:avLst/>
            <a:gdLst/>
            <a:ahLst/>
            <a:cxnLst/>
            <a:rect l="l" t="t" r="r" b="b"/>
            <a:pathLst>
              <a:path w="6711582" h="3775265">
                <a:moveTo>
                  <a:pt x="0" y="0"/>
                </a:moveTo>
                <a:lnTo>
                  <a:pt x="6711582" y="0"/>
                </a:lnTo>
                <a:lnTo>
                  <a:pt x="6711582" y="3775264"/>
                </a:lnTo>
                <a:lnTo>
                  <a:pt x="0" y="3775264"/>
                </a:lnTo>
                <a:lnTo>
                  <a:pt x="0" y="0"/>
                </a:lnTo>
                <a:close/>
              </a:path>
            </a:pathLst>
          </a:custGeom>
          <a:blipFill>
            <a:blip r:embed="rId3"/>
            <a:stretch>
              <a:fillRect/>
            </a:stretch>
          </a:blipFill>
        </p:spPr>
        <p:txBody>
          <a:bodyPr/>
          <a:lstStyle/>
          <a:p>
            <a:endParaRPr lang="es-ES_tradnl"/>
          </a:p>
        </p:txBody>
      </p:sp>
      <p:sp>
        <p:nvSpPr>
          <p:cNvPr id="9" name="TextBox 9"/>
          <p:cNvSpPr txBox="1"/>
          <p:nvPr/>
        </p:nvSpPr>
        <p:spPr>
          <a:xfrm>
            <a:off x="10605901" y="7306079"/>
            <a:ext cx="6017618" cy="1563370"/>
          </a:xfrm>
          <a:prstGeom prst="rect">
            <a:avLst/>
          </a:prstGeom>
        </p:spPr>
        <p:txBody>
          <a:bodyPr lIns="0" tIns="0" rIns="0" bIns="0" rtlCol="0" anchor="t">
            <a:spAutoFit/>
          </a:bodyPr>
          <a:lstStyle/>
          <a:p>
            <a:pPr algn="ctr">
              <a:lnSpc>
                <a:spcPts val="3800"/>
              </a:lnSpc>
            </a:pPr>
            <a:r>
              <a:rPr lang="en-US" sz="3800">
                <a:solidFill>
                  <a:srgbClr val="FFFFFF"/>
                </a:solidFill>
                <a:latin typeface="Agrandir Narrow Bold"/>
              </a:rPr>
              <a:t>RESONANCIA MAGNÉTICA</a:t>
            </a:r>
          </a:p>
          <a:p>
            <a:pPr algn="ctr">
              <a:lnSpc>
                <a:spcPts val="3800"/>
              </a:lnSpc>
            </a:pPr>
            <a:r>
              <a:rPr lang="en-US" sz="3800">
                <a:solidFill>
                  <a:srgbClr val="FFFFFF"/>
                </a:solidFill>
                <a:latin typeface="Agrandir Narrow Bold"/>
              </a:rPr>
              <a:t>FUNCIONAL</a:t>
            </a:r>
          </a:p>
          <a:p>
            <a:pPr algn="ctr">
              <a:lnSpc>
                <a:spcPts val="3800"/>
              </a:lnSpc>
            </a:pPr>
            <a:r>
              <a:rPr lang="en-US" sz="3800">
                <a:solidFill>
                  <a:srgbClr val="FFFFFF"/>
                </a:solidFill>
                <a:latin typeface="Agrandir Narrow Bold"/>
              </a:rPr>
              <a:t>(fMRI)</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a:ln cap="rnd">
              <a:noFill/>
              <a:prstDash val="solid"/>
              <a:round/>
            </a:ln>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marL="0" lvl="0" indent="0" algn="ctr">
                <a:lnSpc>
                  <a:spcPts val="5599"/>
                </a:lnSpc>
                <a:spcBef>
                  <a:spcPct val="0"/>
                </a:spcBef>
              </a:pPr>
              <a:r>
                <a:rPr lang="en-US" sz="3999" u="none" strike="noStrike">
                  <a:solidFill>
                    <a:srgbClr val="000000"/>
                  </a:solidFill>
                  <a:latin typeface="Agrandir Narrow Bold"/>
                </a:rPr>
                <a:t>TÉCNICAS INVASIVAS</a:t>
              </a: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FFB923"/>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10940866" y="3269379"/>
            <a:ext cx="5347688" cy="3748241"/>
          </a:xfrm>
          <a:custGeom>
            <a:avLst/>
            <a:gdLst/>
            <a:ahLst/>
            <a:cxnLst/>
            <a:rect l="l" t="t" r="r" b="b"/>
            <a:pathLst>
              <a:path w="5347688" h="3748241">
                <a:moveTo>
                  <a:pt x="0" y="0"/>
                </a:moveTo>
                <a:lnTo>
                  <a:pt x="5347688" y="0"/>
                </a:lnTo>
                <a:lnTo>
                  <a:pt x="5347688" y="3748242"/>
                </a:lnTo>
                <a:lnTo>
                  <a:pt x="0" y="3748242"/>
                </a:lnTo>
                <a:lnTo>
                  <a:pt x="0" y="0"/>
                </a:lnTo>
                <a:close/>
              </a:path>
            </a:pathLst>
          </a:custGeom>
          <a:blipFill>
            <a:blip r:embed="rId3"/>
            <a:stretch>
              <a:fillRect l="-5136"/>
            </a:stretch>
          </a:blipFill>
        </p:spPr>
        <p:txBody>
          <a:bodyPr/>
          <a:lstStyle/>
          <a:p>
            <a:endParaRPr lang="es-ES_tradnl"/>
          </a:p>
        </p:txBody>
      </p:sp>
      <p:sp>
        <p:nvSpPr>
          <p:cNvPr id="9" name="TextBox 9"/>
          <p:cNvSpPr txBox="1"/>
          <p:nvPr/>
        </p:nvSpPr>
        <p:spPr>
          <a:xfrm>
            <a:off x="10413119" y="7306079"/>
            <a:ext cx="6403181" cy="1419748"/>
          </a:xfrm>
          <a:prstGeom prst="rect">
            <a:avLst/>
          </a:prstGeom>
        </p:spPr>
        <p:txBody>
          <a:bodyPr lIns="0" tIns="0" rIns="0" bIns="0" rtlCol="0" anchor="t">
            <a:spAutoFit/>
          </a:bodyPr>
          <a:lstStyle/>
          <a:p>
            <a:pPr algn="ctr">
              <a:lnSpc>
                <a:spcPts val="3400"/>
              </a:lnSpc>
            </a:pPr>
            <a:r>
              <a:rPr lang="en-US" sz="3400" dirty="0">
                <a:solidFill>
                  <a:schemeClr val="bg1"/>
                </a:solidFill>
                <a:latin typeface="Agrandir Narrow Bold"/>
                <a:hlinkClick r:id="rId4" tooltip="https://www.bionic.es/marcas/biopac-systems/accesorios-mp160/espectroscopia-funcional-del-infrarrojo-cercano-fnirs/"/>
              </a:rPr>
              <a:t>ESPECTROSCOPÍA FUNCIONAL</a:t>
            </a:r>
          </a:p>
          <a:p>
            <a:pPr algn="ctr">
              <a:lnSpc>
                <a:spcPts val="3800"/>
              </a:lnSpc>
            </a:pPr>
            <a:r>
              <a:rPr lang="en-US" sz="3800" dirty="0">
                <a:solidFill>
                  <a:schemeClr val="bg1"/>
                </a:solidFill>
                <a:latin typeface="Agrandir Narrow Bold"/>
                <a:hlinkClick r:id="rId4" tooltip="https://www.bionic.es/marcas/biopac-systems/accesorios-mp160/espectroscopia-funcional-del-infrarrojo-cercano-fnirs/"/>
              </a:rPr>
              <a:t>DEL INFRARROJO CERCANO</a:t>
            </a:r>
          </a:p>
          <a:p>
            <a:pPr algn="ctr">
              <a:lnSpc>
                <a:spcPts val="3800"/>
              </a:lnSpc>
            </a:pPr>
            <a:r>
              <a:rPr lang="en-US" sz="3800" dirty="0">
                <a:solidFill>
                  <a:srgbClr val="FFFFFF"/>
                </a:solidFill>
                <a:latin typeface="Agrandir Narrow Bold"/>
              </a:rPr>
              <a:t>(</a:t>
            </a:r>
            <a:r>
              <a:rPr lang="en-US" sz="3800" dirty="0" err="1">
                <a:solidFill>
                  <a:srgbClr val="FFFFFF"/>
                </a:solidFill>
                <a:latin typeface="Agrandir Narrow Bold"/>
              </a:rPr>
              <a:t>fNRI</a:t>
            </a:r>
            <a:r>
              <a:rPr lang="en-US" sz="3800" dirty="0">
                <a:solidFill>
                  <a:srgbClr val="FFFFFF"/>
                </a:solidFill>
                <a:latin typeface="Agrandir Narrow Bold"/>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7289180" cy="8229600"/>
            <a:chOff x="0" y="0"/>
            <a:chExt cx="1919784" cy="2167467"/>
          </a:xfrm>
        </p:grpSpPr>
        <p:sp>
          <p:nvSpPr>
            <p:cNvPr id="3" name="Freeform 3"/>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242424"/>
            </a:solidFill>
            <a:ln cap="rnd">
              <a:noFill/>
              <a:prstDash val="solid"/>
              <a:round/>
            </a:ln>
          </p:spPr>
          <p:txBody>
            <a:bodyPr/>
            <a:lstStyle/>
            <a:p>
              <a:endParaRPr lang="es-ES_tradnl"/>
            </a:p>
          </p:txBody>
        </p:sp>
        <p:sp>
          <p:nvSpPr>
            <p:cNvPr id="4" name="TextBox 4"/>
            <p:cNvSpPr txBox="1"/>
            <p:nvPr/>
          </p:nvSpPr>
          <p:spPr>
            <a:xfrm>
              <a:off x="0" y="-190500"/>
              <a:ext cx="1919784" cy="2357967"/>
            </a:xfrm>
            <a:prstGeom prst="rect">
              <a:avLst/>
            </a:prstGeom>
          </p:spPr>
          <p:txBody>
            <a:bodyPr lIns="50800" tIns="50800" rIns="50800" bIns="50800" rtlCol="0" anchor="ctr"/>
            <a:lstStyle/>
            <a:p>
              <a:pPr marL="0" lvl="0" indent="0" algn="ctr">
                <a:lnSpc>
                  <a:spcPts val="5599"/>
                </a:lnSpc>
                <a:spcBef>
                  <a:spcPct val="0"/>
                </a:spcBef>
              </a:pPr>
              <a:r>
                <a:rPr lang="en-US" sz="3999" u="none" strike="noStrike">
                  <a:solidFill>
                    <a:srgbClr val="000000"/>
                  </a:solidFill>
                  <a:latin typeface="Agrandir Narrow Bold"/>
                </a:rPr>
                <a:t>TÉCNICAS INVASIVAS</a:t>
              </a: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a:p>
              <a:pPr marL="0" lvl="0" indent="0" algn="ctr">
                <a:lnSpc>
                  <a:spcPts val="5599"/>
                </a:lnSpc>
                <a:spcBef>
                  <a:spcPct val="0"/>
                </a:spcBef>
              </a:pPr>
              <a:endParaRPr lang="en-US" sz="3999" u="none" strike="noStrike">
                <a:solidFill>
                  <a:srgbClr val="000000"/>
                </a:solidFill>
                <a:latin typeface="Agrandir Narrow Bold"/>
              </a:endParaRPr>
            </a:p>
          </p:txBody>
        </p:sp>
      </p:grpSp>
      <p:grpSp>
        <p:nvGrpSpPr>
          <p:cNvPr id="5" name="Group 5"/>
          <p:cNvGrpSpPr/>
          <p:nvPr/>
        </p:nvGrpSpPr>
        <p:grpSpPr>
          <a:xfrm>
            <a:off x="9970120" y="1028700"/>
            <a:ext cx="728918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FFB923"/>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a:solidFill>
                    <a:srgbClr val="000000"/>
                  </a:solidFill>
                  <a:latin typeface="Agrandir Narrow Bold"/>
                </a:rPr>
                <a:t>TÉCNICAS NO INVASIVAS</a:t>
              </a: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a:p>
              <a:pPr algn="ctr">
                <a:lnSpc>
                  <a:spcPts val="5599"/>
                </a:lnSpc>
              </a:pPr>
              <a:endParaRPr lang="en-US" sz="3999">
                <a:solidFill>
                  <a:srgbClr val="000000"/>
                </a:solidFill>
                <a:latin typeface="Agrandir Narrow Bold"/>
              </a:endParaRPr>
            </a:p>
          </p:txBody>
        </p:sp>
      </p:grpSp>
      <p:sp>
        <p:nvSpPr>
          <p:cNvPr id="8" name="Freeform 8"/>
          <p:cNvSpPr/>
          <p:nvPr/>
        </p:nvSpPr>
        <p:spPr>
          <a:xfrm>
            <a:off x="10258919" y="3255868"/>
            <a:ext cx="6711582" cy="3775265"/>
          </a:xfrm>
          <a:custGeom>
            <a:avLst/>
            <a:gdLst/>
            <a:ahLst/>
            <a:cxnLst/>
            <a:rect l="l" t="t" r="r" b="b"/>
            <a:pathLst>
              <a:path w="6711582" h="3775265">
                <a:moveTo>
                  <a:pt x="0" y="0"/>
                </a:moveTo>
                <a:lnTo>
                  <a:pt x="6711582" y="0"/>
                </a:lnTo>
                <a:lnTo>
                  <a:pt x="6711582" y="3775264"/>
                </a:lnTo>
                <a:lnTo>
                  <a:pt x="0" y="3775264"/>
                </a:lnTo>
                <a:lnTo>
                  <a:pt x="0" y="0"/>
                </a:lnTo>
                <a:close/>
              </a:path>
            </a:pathLst>
          </a:custGeom>
          <a:blipFill>
            <a:blip r:embed="rId3"/>
            <a:stretch>
              <a:fillRect/>
            </a:stretch>
          </a:blipFill>
        </p:spPr>
        <p:txBody>
          <a:bodyPr/>
          <a:lstStyle/>
          <a:p>
            <a:endParaRPr lang="es-ES_tradnl"/>
          </a:p>
        </p:txBody>
      </p:sp>
      <p:sp>
        <p:nvSpPr>
          <p:cNvPr id="9" name="TextBox 9"/>
          <p:cNvSpPr txBox="1"/>
          <p:nvPr/>
        </p:nvSpPr>
        <p:spPr>
          <a:xfrm>
            <a:off x="10633434" y="7306079"/>
            <a:ext cx="5962551" cy="1563370"/>
          </a:xfrm>
          <a:prstGeom prst="rect">
            <a:avLst/>
          </a:prstGeom>
        </p:spPr>
        <p:txBody>
          <a:bodyPr lIns="0" tIns="0" rIns="0" bIns="0" rtlCol="0" anchor="t">
            <a:spAutoFit/>
          </a:bodyPr>
          <a:lstStyle/>
          <a:p>
            <a:pPr algn="ctr">
              <a:lnSpc>
                <a:spcPts val="3800"/>
              </a:lnSpc>
            </a:pPr>
            <a:r>
              <a:rPr lang="en-US" sz="3800">
                <a:solidFill>
                  <a:srgbClr val="FFFFFF"/>
                </a:solidFill>
                <a:latin typeface="Agrandir Narrow Bold"/>
              </a:rPr>
              <a:t>TOMOGRAFÍA DE EMISIÓN</a:t>
            </a:r>
          </a:p>
          <a:p>
            <a:pPr algn="ctr">
              <a:lnSpc>
                <a:spcPts val="3800"/>
              </a:lnSpc>
            </a:pPr>
            <a:r>
              <a:rPr lang="en-US" sz="3800">
                <a:solidFill>
                  <a:srgbClr val="FFFFFF"/>
                </a:solidFill>
                <a:latin typeface="Agrandir Narrow Bold"/>
              </a:rPr>
              <a:t>DE POSITRONES</a:t>
            </a:r>
          </a:p>
          <a:p>
            <a:pPr algn="ctr">
              <a:lnSpc>
                <a:spcPts val="3800"/>
              </a:lnSpc>
            </a:pPr>
            <a:r>
              <a:rPr lang="en-US" sz="3800">
                <a:solidFill>
                  <a:srgbClr val="FFFFFF"/>
                </a:solidFill>
                <a:latin typeface="Agrandir Narrow Bold"/>
              </a:rPr>
              <a:t>(PET)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452974" y="2253546"/>
            <a:ext cx="13382052" cy="5779907"/>
          </a:xfrm>
          <a:custGeom>
            <a:avLst/>
            <a:gdLst/>
            <a:ahLst/>
            <a:cxnLst/>
            <a:rect l="l" t="t" r="r" b="b"/>
            <a:pathLst>
              <a:path w="13382052" h="5779907">
                <a:moveTo>
                  <a:pt x="0" y="0"/>
                </a:moveTo>
                <a:lnTo>
                  <a:pt x="13382052" y="0"/>
                </a:lnTo>
                <a:lnTo>
                  <a:pt x="13382052" y="5779908"/>
                </a:lnTo>
                <a:lnTo>
                  <a:pt x="0" y="5779908"/>
                </a:lnTo>
                <a:lnTo>
                  <a:pt x="0" y="0"/>
                </a:lnTo>
                <a:close/>
              </a:path>
            </a:pathLst>
          </a:custGeom>
          <a:blipFill>
            <a:blip r:embed="rId3"/>
            <a:stretch>
              <a:fillRect/>
            </a:stretch>
          </a:blipFill>
        </p:spPr>
        <p:txBody>
          <a:bodyPr/>
          <a:lstStyle/>
          <a:p>
            <a:endParaRPr lang="es-ES_tradnl"/>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5" name="Group 5"/>
          <p:cNvGrpSpPr/>
          <p:nvPr/>
        </p:nvGrpSpPr>
        <p:grpSpPr>
          <a:xfrm>
            <a:off x="4876800" y="1028700"/>
            <a:ext cx="8534400" cy="8229600"/>
            <a:chOff x="0" y="0"/>
            <a:chExt cx="1919784" cy="2167467"/>
          </a:xfrm>
        </p:grpSpPr>
        <p:sp>
          <p:nvSpPr>
            <p:cNvPr id="6" name="Freeform 6"/>
            <p:cNvSpPr/>
            <p:nvPr/>
          </p:nvSpPr>
          <p:spPr>
            <a:xfrm>
              <a:off x="0" y="0"/>
              <a:ext cx="1919784" cy="2167467"/>
            </a:xfrm>
            <a:custGeom>
              <a:avLst/>
              <a:gdLst/>
              <a:ahLst/>
              <a:cxnLst/>
              <a:rect l="l" t="t" r="r" b="b"/>
              <a:pathLst>
                <a:path w="1919784" h="2167467">
                  <a:moveTo>
                    <a:pt x="54168" y="0"/>
                  </a:moveTo>
                  <a:lnTo>
                    <a:pt x="1865617" y="0"/>
                  </a:lnTo>
                  <a:cubicBezTo>
                    <a:pt x="1879983" y="0"/>
                    <a:pt x="1893760" y="5707"/>
                    <a:pt x="1903919" y="15865"/>
                  </a:cubicBezTo>
                  <a:cubicBezTo>
                    <a:pt x="1914077" y="26024"/>
                    <a:pt x="1919784" y="39802"/>
                    <a:pt x="1919784" y="54168"/>
                  </a:cubicBezTo>
                  <a:lnTo>
                    <a:pt x="1919784" y="2113299"/>
                  </a:lnTo>
                  <a:cubicBezTo>
                    <a:pt x="1919784" y="2143215"/>
                    <a:pt x="1895533" y="2167467"/>
                    <a:pt x="1865617" y="2167467"/>
                  </a:cubicBezTo>
                  <a:lnTo>
                    <a:pt x="54168" y="2167467"/>
                  </a:lnTo>
                  <a:cubicBezTo>
                    <a:pt x="24252" y="2167467"/>
                    <a:pt x="0" y="2143215"/>
                    <a:pt x="0" y="2113299"/>
                  </a:cubicBezTo>
                  <a:lnTo>
                    <a:pt x="0" y="54168"/>
                  </a:lnTo>
                  <a:cubicBezTo>
                    <a:pt x="0" y="24252"/>
                    <a:pt x="24252" y="0"/>
                    <a:pt x="54168" y="0"/>
                  </a:cubicBezTo>
                  <a:close/>
                </a:path>
              </a:pathLst>
            </a:custGeom>
            <a:solidFill>
              <a:srgbClr val="FFB923"/>
            </a:solidFill>
          </p:spPr>
          <p:txBody>
            <a:bodyPr/>
            <a:lstStyle/>
            <a:p>
              <a:endParaRPr lang="es-ES_tradnl"/>
            </a:p>
          </p:txBody>
        </p:sp>
        <p:sp>
          <p:nvSpPr>
            <p:cNvPr id="7" name="TextBox 7"/>
            <p:cNvSpPr txBox="1"/>
            <p:nvPr/>
          </p:nvSpPr>
          <p:spPr>
            <a:xfrm>
              <a:off x="0" y="-190500"/>
              <a:ext cx="1919784" cy="2357967"/>
            </a:xfrm>
            <a:prstGeom prst="rect">
              <a:avLst/>
            </a:prstGeom>
          </p:spPr>
          <p:txBody>
            <a:bodyPr lIns="50800" tIns="50800" rIns="50800" bIns="50800" rtlCol="0" anchor="ctr"/>
            <a:lstStyle/>
            <a:p>
              <a:pPr algn="ctr">
                <a:lnSpc>
                  <a:spcPts val="5599"/>
                </a:lnSpc>
              </a:pPr>
              <a:r>
                <a:rPr lang="en-US" sz="3999" dirty="0">
                  <a:solidFill>
                    <a:srgbClr val="000000"/>
                  </a:solidFill>
                  <a:latin typeface="Agrandir Narrow Bold"/>
                </a:rPr>
                <a:t>TÉCNICAS NO INVASIVAS</a:t>
              </a:r>
            </a:p>
            <a:p>
              <a:pPr algn="ctr">
                <a:lnSpc>
                  <a:spcPts val="5599"/>
                </a:lnSpc>
              </a:pPr>
              <a:endParaRPr lang="en-US" sz="3999" dirty="0">
                <a:solidFill>
                  <a:srgbClr val="000000"/>
                </a:solidFill>
                <a:latin typeface="Agrandir Narrow Bold"/>
              </a:endParaRPr>
            </a:p>
            <a:p>
              <a:pPr algn="ctr">
                <a:lnSpc>
                  <a:spcPts val="5599"/>
                </a:lnSpc>
              </a:pPr>
              <a:endParaRPr lang="en-US" sz="3999" dirty="0">
                <a:solidFill>
                  <a:srgbClr val="000000"/>
                </a:solidFill>
                <a:latin typeface="Agrandir Narrow Bold"/>
              </a:endParaRPr>
            </a:p>
            <a:p>
              <a:pPr algn="ctr">
                <a:lnSpc>
                  <a:spcPts val="5599"/>
                </a:lnSpc>
              </a:pPr>
              <a:endParaRPr lang="en-US" sz="3999" dirty="0">
                <a:solidFill>
                  <a:srgbClr val="000000"/>
                </a:solidFill>
                <a:latin typeface="Agrandir Narrow Bold"/>
              </a:endParaRPr>
            </a:p>
            <a:p>
              <a:pPr algn="ctr">
                <a:lnSpc>
                  <a:spcPts val="5599"/>
                </a:lnSpc>
              </a:pPr>
              <a:endParaRPr lang="en-US" sz="3999" dirty="0">
                <a:solidFill>
                  <a:srgbClr val="000000"/>
                </a:solidFill>
                <a:latin typeface="Agrandir Narrow Bold"/>
              </a:endParaRPr>
            </a:p>
            <a:p>
              <a:pPr algn="ctr">
                <a:lnSpc>
                  <a:spcPts val="5599"/>
                </a:lnSpc>
              </a:pPr>
              <a:endParaRPr lang="en-US" sz="3999" dirty="0">
                <a:solidFill>
                  <a:srgbClr val="000000"/>
                </a:solidFill>
                <a:latin typeface="Agrandir Narrow Bold"/>
              </a:endParaRPr>
            </a:p>
            <a:p>
              <a:pPr algn="ctr">
                <a:lnSpc>
                  <a:spcPts val="5599"/>
                </a:lnSpc>
              </a:pPr>
              <a:endParaRPr lang="en-US" sz="3999" dirty="0">
                <a:solidFill>
                  <a:srgbClr val="000000"/>
                </a:solidFill>
                <a:latin typeface="Agrandir Narrow Bold"/>
              </a:endParaRPr>
            </a:p>
            <a:p>
              <a:pPr algn="ctr">
                <a:lnSpc>
                  <a:spcPts val="5599"/>
                </a:lnSpc>
              </a:pPr>
              <a:endParaRPr lang="en-US" sz="3999" dirty="0">
                <a:solidFill>
                  <a:srgbClr val="000000"/>
                </a:solidFill>
                <a:latin typeface="Agrandir Narrow Bold"/>
              </a:endParaRPr>
            </a:p>
            <a:p>
              <a:pPr algn="ctr">
                <a:lnSpc>
                  <a:spcPts val="5599"/>
                </a:lnSpc>
              </a:pPr>
              <a:endParaRPr lang="en-US" sz="3999" dirty="0">
                <a:solidFill>
                  <a:srgbClr val="000000"/>
                </a:solidFill>
                <a:latin typeface="Agrandir Narrow Bold"/>
              </a:endParaRPr>
            </a:p>
          </p:txBody>
        </p:sp>
      </p:grpSp>
      <p:sp>
        <p:nvSpPr>
          <p:cNvPr id="8" name="Freeform 8"/>
          <p:cNvSpPr/>
          <p:nvPr/>
        </p:nvSpPr>
        <p:spPr>
          <a:xfrm>
            <a:off x="7143750" y="2933700"/>
            <a:ext cx="3996901" cy="4047486"/>
          </a:xfrm>
          <a:custGeom>
            <a:avLst/>
            <a:gdLst/>
            <a:ahLst/>
            <a:cxnLst/>
            <a:rect l="l" t="t" r="r" b="b"/>
            <a:pathLst>
              <a:path w="3996901" h="4047486">
                <a:moveTo>
                  <a:pt x="0" y="0"/>
                </a:moveTo>
                <a:lnTo>
                  <a:pt x="3996901" y="0"/>
                </a:lnTo>
                <a:lnTo>
                  <a:pt x="3996901" y="4047486"/>
                </a:lnTo>
                <a:lnTo>
                  <a:pt x="0" y="4047486"/>
                </a:lnTo>
                <a:lnTo>
                  <a:pt x="0" y="0"/>
                </a:lnTo>
                <a:close/>
              </a:path>
            </a:pathLst>
          </a:custGeom>
          <a:blipFill>
            <a:blip r:embed="rId3"/>
            <a:stretch>
              <a:fillRect l="-63150"/>
            </a:stretch>
          </a:blipFill>
        </p:spPr>
        <p:txBody>
          <a:bodyPr/>
          <a:lstStyle/>
          <a:p>
            <a:endParaRPr lang="es-ES_tradnl"/>
          </a:p>
        </p:txBody>
      </p:sp>
      <p:sp>
        <p:nvSpPr>
          <p:cNvPr id="9" name="TextBox 9"/>
          <p:cNvSpPr txBox="1"/>
          <p:nvPr/>
        </p:nvSpPr>
        <p:spPr>
          <a:xfrm>
            <a:off x="6032536" y="7293146"/>
            <a:ext cx="6219329" cy="1417955"/>
          </a:xfrm>
          <a:prstGeom prst="rect">
            <a:avLst/>
          </a:prstGeom>
        </p:spPr>
        <p:txBody>
          <a:bodyPr lIns="0" tIns="0" rIns="0" bIns="0" rtlCol="0" anchor="t">
            <a:spAutoFit/>
          </a:bodyPr>
          <a:lstStyle/>
          <a:p>
            <a:pPr algn="ctr">
              <a:lnSpc>
                <a:spcPts val="5320"/>
              </a:lnSpc>
            </a:pPr>
            <a:r>
              <a:rPr lang="en-US" sz="3800" dirty="0">
                <a:solidFill>
                  <a:srgbClr val="FFFFFF"/>
                </a:solidFill>
                <a:latin typeface="Agrandir Narrow Bold"/>
              </a:rPr>
              <a:t>ELECTROENCEFALOGRAFÍA</a:t>
            </a:r>
          </a:p>
          <a:p>
            <a:pPr algn="ctr">
              <a:lnSpc>
                <a:spcPts val="5320"/>
              </a:lnSpc>
            </a:pPr>
            <a:r>
              <a:rPr lang="en-US" sz="3800" dirty="0">
                <a:solidFill>
                  <a:srgbClr val="FFFFFF"/>
                </a:solidFill>
                <a:latin typeface="Agrandir Narrow Bold"/>
              </a:rPr>
              <a:t>(EEG)</a:t>
            </a:r>
          </a:p>
        </p:txBody>
      </p:sp>
    </p:spTree>
    <p:extLst>
      <p:ext uri="{BB962C8B-B14F-4D97-AF65-F5344CB8AC3E}">
        <p14:creationId xmlns:p14="http://schemas.microsoft.com/office/powerpoint/2010/main" val="28072540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8" name="Google Shape;729;p32"/>
          <p:cNvPicPr preferRelativeResize="0">
            <a:picLocks noChangeAspect="1"/>
          </p:cNvPicPr>
          <p:nvPr/>
        </p:nvPicPr>
        <p:blipFill>
          <a:blip r:embed="rId3">
            <a:alphaModFix/>
          </a:blip>
          <a:stretch>
            <a:fillRect/>
          </a:stretch>
        </p:blipFill>
        <p:spPr>
          <a:xfrm>
            <a:off x="5807122" y="2559268"/>
            <a:ext cx="6673757" cy="5168464"/>
          </a:xfrm>
          <a:prstGeom prst="rect">
            <a:avLst/>
          </a:prstGeom>
          <a:noFill/>
          <a:ln>
            <a:noFill/>
          </a:ln>
        </p:spPr>
      </p:pic>
      <p:pic>
        <p:nvPicPr>
          <p:cNvPr id="9" name="Google Shape;730;p32"/>
          <p:cNvPicPr preferRelativeResize="0">
            <a:picLocks noChangeAspect="1"/>
          </p:cNvPicPr>
          <p:nvPr/>
        </p:nvPicPr>
        <p:blipFill>
          <a:blip r:embed="rId4">
            <a:alphaModFix/>
          </a:blip>
          <a:stretch>
            <a:fillRect/>
          </a:stretch>
        </p:blipFill>
        <p:spPr>
          <a:xfrm rot="5862907">
            <a:off x="-674741" y="2559900"/>
            <a:ext cx="5167201" cy="5167201"/>
          </a:xfrm>
          <a:prstGeom prst="rect">
            <a:avLst/>
          </a:prstGeom>
          <a:noFill/>
          <a:ln>
            <a:noFill/>
          </a:ln>
        </p:spPr>
      </p:pic>
      <p:sp>
        <p:nvSpPr>
          <p:cNvPr id="2" name="TextBox 9">
            <a:extLst>
              <a:ext uri="{FF2B5EF4-FFF2-40B4-BE49-F238E27FC236}">
                <a16:creationId xmlns:a16="http://schemas.microsoft.com/office/drawing/2014/main" id="{595038A1-EBAB-8C66-2750-781D9A38856C}"/>
              </a:ext>
            </a:extLst>
          </p:cNvPr>
          <p:cNvSpPr txBox="1"/>
          <p:nvPr/>
        </p:nvSpPr>
        <p:spPr>
          <a:xfrm>
            <a:off x="1219200" y="8294759"/>
            <a:ext cx="3795465" cy="1343316"/>
          </a:xfrm>
          <a:prstGeom prst="rect">
            <a:avLst/>
          </a:prstGeom>
        </p:spPr>
        <p:txBody>
          <a:bodyPr wrap="square" lIns="0" tIns="0" rIns="0" bIns="0" rtlCol="0" anchor="t">
            <a:spAutoFit/>
          </a:bodyPr>
          <a:lstStyle/>
          <a:p>
            <a:pPr algn="ctr">
              <a:lnSpc>
                <a:spcPts val="5320"/>
              </a:lnSpc>
            </a:pPr>
            <a:r>
              <a:rPr lang="en-US" sz="4000" dirty="0" err="1">
                <a:solidFill>
                  <a:srgbClr val="FFFFFF"/>
                </a:solidFill>
                <a:latin typeface="Agrandir Narrow Bold"/>
              </a:rPr>
              <a:t>Detección</a:t>
            </a:r>
            <a:r>
              <a:rPr lang="en-US" sz="4000" dirty="0">
                <a:solidFill>
                  <a:srgbClr val="FFFFFF"/>
                </a:solidFill>
                <a:latin typeface="Agrandir Narrow Bold"/>
              </a:rPr>
              <a:t> de </a:t>
            </a:r>
            <a:r>
              <a:rPr lang="en-US" sz="4000" dirty="0" err="1">
                <a:solidFill>
                  <a:srgbClr val="FFFFFF"/>
                </a:solidFill>
                <a:latin typeface="Agrandir Narrow Bold"/>
              </a:rPr>
              <a:t>convulciones</a:t>
            </a:r>
            <a:endParaRPr lang="en-US" sz="4000" dirty="0">
              <a:solidFill>
                <a:srgbClr val="FFFFFF"/>
              </a:solidFill>
              <a:latin typeface="Agrandir Narrow Bold"/>
            </a:endParaRPr>
          </a:p>
        </p:txBody>
      </p:sp>
      <p:sp>
        <p:nvSpPr>
          <p:cNvPr id="3" name="TextBox 9">
            <a:extLst>
              <a:ext uri="{FF2B5EF4-FFF2-40B4-BE49-F238E27FC236}">
                <a16:creationId xmlns:a16="http://schemas.microsoft.com/office/drawing/2014/main" id="{EE652FC9-6585-F3E6-95F7-C37FA9254A49}"/>
              </a:ext>
            </a:extLst>
          </p:cNvPr>
          <p:cNvSpPr txBox="1"/>
          <p:nvPr/>
        </p:nvSpPr>
        <p:spPr>
          <a:xfrm>
            <a:off x="5348691" y="8294759"/>
            <a:ext cx="3795465" cy="1343316"/>
          </a:xfrm>
          <a:prstGeom prst="rect">
            <a:avLst/>
          </a:prstGeom>
        </p:spPr>
        <p:txBody>
          <a:bodyPr wrap="square" lIns="0" tIns="0" rIns="0" bIns="0" rtlCol="0" anchor="t">
            <a:spAutoFit/>
          </a:bodyPr>
          <a:lstStyle/>
          <a:p>
            <a:pPr algn="ctr">
              <a:lnSpc>
                <a:spcPts val="5320"/>
              </a:lnSpc>
            </a:pPr>
            <a:r>
              <a:rPr lang="en-US" sz="4000" dirty="0" err="1">
                <a:solidFill>
                  <a:srgbClr val="FFFFFF"/>
                </a:solidFill>
                <a:latin typeface="Agrandir Narrow Bold"/>
              </a:rPr>
              <a:t>Estudio</a:t>
            </a:r>
            <a:r>
              <a:rPr lang="en-US" sz="4000" dirty="0">
                <a:solidFill>
                  <a:srgbClr val="FFFFFF"/>
                </a:solidFill>
                <a:latin typeface="Agrandir Narrow Bold"/>
              </a:rPr>
              <a:t> de la </a:t>
            </a:r>
            <a:r>
              <a:rPr lang="en-US" sz="4000" dirty="0" err="1">
                <a:solidFill>
                  <a:srgbClr val="FFFFFF"/>
                </a:solidFill>
                <a:latin typeface="Agrandir Narrow Bold"/>
              </a:rPr>
              <a:t>epilepsia</a:t>
            </a:r>
            <a:endParaRPr lang="en-US" sz="4000" dirty="0">
              <a:solidFill>
                <a:srgbClr val="FFFFFF"/>
              </a:solidFill>
              <a:latin typeface="Agrandir Narrow Bold"/>
            </a:endParaRPr>
          </a:p>
        </p:txBody>
      </p:sp>
      <p:sp>
        <p:nvSpPr>
          <p:cNvPr id="4" name="TextBox 9">
            <a:extLst>
              <a:ext uri="{FF2B5EF4-FFF2-40B4-BE49-F238E27FC236}">
                <a16:creationId xmlns:a16="http://schemas.microsoft.com/office/drawing/2014/main" id="{855D859D-A101-4AB6-CCA3-FFC3B34F9626}"/>
              </a:ext>
            </a:extLst>
          </p:cNvPr>
          <p:cNvSpPr txBox="1"/>
          <p:nvPr/>
        </p:nvSpPr>
        <p:spPr>
          <a:xfrm>
            <a:off x="9478182" y="8294759"/>
            <a:ext cx="3795465" cy="1343316"/>
          </a:xfrm>
          <a:prstGeom prst="rect">
            <a:avLst/>
          </a:prstGeom>
        </p:spPr>
        <p:txBody>
          <a:bodyPr wrap="square" lIns="0" tIns="0" rIns="0" bIns="0" rtlCol="0" anchor="t">
            <a:spAutoFit/>
          </a:bodyPr>
          <a:lstStyle/>
          <a:p>
            <a:pPr algn="ctr">
              <a:lnSpc>
                <a:spcPts val="5320"/>
              </a:lnSpc>
            </a:pPr>
            <a:r>
              <a:rPr lang="en-US" sz="4000" dirty="0" err="1">
                <a:solidFill>
                  <a:srgbClr val="FFFFFF"/>
                </a:solidFill>
                <a:latin typeface="Agrandir Narrow Bold"/>
              </a:rPr>
              <a:t>Monitoreo</a:t>
            </a:r>
            <a:r>
              <a:rPr lang="en-US" sz="4000" dirty="0">
                <a:solidFill>
                  <a:srgbClr val="FFFFFF"/>
                </a:solidFill>
                <a:latin typeface="Agrandir Narrow Bold"/>
              </a:rPr>
              <a:t> de </a:t>
            </a:r>
            <a:r>
              <a:rPr lang="en-US" sz="4000" dirty="0" err="1">
                <a:solidFill>
                  <a:srgbClr val="FFFFFF"/>
                </a:solidFill>
                <a:latin typeface="Agrandir Narrow Bold"/>
              </a:rPr>
              <a:t>anestesia</a:t>
            </a:r>
            <a:endParaRPr lang="en-US" sz="4000" dirty="0">
              <a:solidFill>
                <a:srgbClr val="FFFFFF"/>
              </a:solidFill>
              <a:latin typeface="Agrandir Narrow Bold"/>
            </a:endParaRPr>
          </a:p>
        </p:txBody>
      </p:sp>
      <p:sp>
        <p:nvSpPr>
          <p:cNvPr id="5" name="TextBox 4">
            <a:extLst>
              <a:ext uri="{FF2B5EF4-FFF2-40B4-BE49-F238E27FC236}">
                <a16:creationId xmlns:a16="http://schemas.microsoft.com/office/drawing/2014/main" id="{44CE277D-2A3A-227A-E936-B8569AE77C1B}"/>
              </a:ext>
            </a:extLst>
          </p:cNvPr>
          <p:cNvSpPr txBox="1"/>
          <p:nvPr/>
        </p:nvSpPr>
        <p:spPr>
          <a:xfrm>
            <a:off x="2743794" y="666750"/>
            <a:ext cx="12800412" cy="1298432"/>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¿Para </a:t>
            </a:r>
            <a:r>
              <a:rPr lang="en-US" sz="7500" dirty="0" err="1">
                <a:solidFill>
                  <a:srgbClr val="FFDE59"/>
                </a:solidFill>
                <a:latin typeface="Agrandir Narrow Bold"/>
              </a:rPr>
              <a:t>qué</a:t>
            </a:r>
            <a:r>
              <a:rPr lang="en-US" sz="7500" dirty="0">
                <a:solidFill>
                  <a:srgbClr val="FFDE59"/>
                </a:solidFill>
                <a:latin typeface="Agrandir Narrow Bold"/>
              </a:rPr>
              <a:t> </a:t>
            </a:r>
            <a:r>
              <a:rPr lang="en-US" sz="7500" dirty="0" err="1">
                <a:solidFill>
                  <a:srgbClr val="FFDE59"/>
                </a:solidFill>
                <a:latin typeface="Agrandir Narrow Bold"/>
              </a:rPr>
              <a:t>hacemos</a:t>
            </a:r>
            <a:r>
              <a:rPr lang="en-US" sz="7500" dirty="0">
                <a:solidFill>
                  <a:srgbClr val="FFDE59"/>
                </a:solidFill>
                <a:latin typeface="Agrandir Narrow Bold"/>
              </a:rPr>
              <a:t> un EEG?</a:t>
            </a:r>
          </a:p>
        </p:txBody>
      </p:sp>
      <p:sp>
        <p:nvSpPr>
          <p:cNvPr id="6" name="TextBox 9">
            <a:extLst>
              <a:ext uri="{FF2B5EF4-FFF2-40B4-BE49-F238E27FC236}">
                <a16:creationId xmlns:a16="http://schemas.microsoft.com/office/drawing/2014/main" id="{E5A1C1C2-B221-21FD-0221-313415BF511F}"/>
              </a:ext>
            </a:extLst>
          </p:cNvPr>
          <p:cNvSpPr txBox="1"/>
          <p:nvPr/>
        </p:nvSpPr>
        <p:spPr>
          <a:xfrm>
            <a:off x="13607673" y="8294759"/>
            <a:ext cx="3795465" cy="1343316"/>
          </a:xfrm>
          <a:prstGeom prst="rect">
            <a:avLst/>
          </a:prstGeom>
        </p:spPr>
        <p:txBody>
          <a:bodyPr wrap="square" lIns="0" tIns="0" rIns="0" bIns="0" rtlCol="0" anchor="t">
            <a:spAutoFit/>
          </a:bodyPr>
          <a:lstStyle/>
          <a:p>
            <a:pPr algn="ctr">
              <a:lnSpc>
                <a:spcPts val="5320"/>
              </a:lnSpc>
            </a:pPr>
            <a:r>
              <a:rPr lang="en-US" sz="4000" dirty="0" err="1">
                <a:solidFill>
                  <a:srgbClr val="FFFFFF"/>
                </a:solidFill>
                <a:latin typeface="Agrandir Narrow Bold"/>
              </a:rPr>
              <a:t>Potenciales</a:t>
            </a:r>
            <a:r>
              <a:rPr lang="en-US" sz="4000" dirty="0">
                <a:solidFill>
                  <a:srgbClr val="FFFFFF"/>
                </a:solidFill>
                <a:latin typeface="Agrandir Narrow Bold"/>
              </a:rPr>
              <a:t> </a:t>
            </a:r>
            <a:r>
              <a:rPr lang="en-US" sz="4000" dirty="0" err="1">
                <a:solidFill>
                  <a:srgbClr val="FFFFFF"/>
                </a:solidFill>
                <a:latin typeface="Agrandir Narrow Bold"/>
              </a:rPr>
              <a:t>evocados</a:t>
            </a:r>
            <a:endParaRPr lang="en-US" sz="4000" dirty="0">
              <a:solidFill>
                <a:srgbClr val="FFFFFF"/>
              </a:solidFill>
              <a:latin typeface="Agrandir Narrow Bold"/>
            </a:endParaRPr>
          </a:p>
        </p:txBody>
      </p:sp>
    </p:spTree>
    <p:extLst>
      <p:ext uri="{BB962C8B-B14F-4D97-AF65-F5344CB8AC3E}">
        <p14:creationId xmlns:p14="http://schemas.microsoft.com/office/powerpoint/2010/main" val="9425273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074568" y="2945507"/>
            <a:ext cx="5222954" cy="4395986"/>
          </a:xfrm>
          <a:custGeom>
            <a:avLst/>
            <a:gdLst/>
            <a:ahLst/>
            <a:cxnLst/>
            <a:rect l="l" t="t" r="r" b="b"/>
            <a:pathLst>
              <a:path w="5222954" h="4395986">
                <a:moveTo>
                  <a:pt x="0" y="0"/>
                </a:moveTo>
                <a:lnTo>
                  <a:pt x="5222954" y="0"/>
                </a:lnTo>
                <a:lnTo>
                  <a:pt x="5222954" y="4395986"/>
                </a:lnTo>
                <a:lnTo>
                  <a:pt x="0" y="4395986"/>
                </a:lnTo>
                <a:lnTo>
                  <a:pt x="0" y="0"/>
                </a:lnTo>
                <a:close/>
              </a:path>
            </a:pathLst>
          </a:custGeom>
          <a:blipFill>
            <a:blip r:embed="rId3"/>
            <a:stretch>
              <a:fillRect/>
            </a:stretch>
          </a:blipFill>
        </p:spPr>
        <p:txBody>
          <a:bodyPr/>
          <a:lstStyle/>
          <a:p>
            <a:endParaRPr lang="es-ES_tradnl"/>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8" name="Google Shape;729;p32"/>
          <p:cNvPicPr preferRelativeResize="0">
            <a:picLocks noChangeAspect="1"/>
          </p:cNvPicPr>
          <p:nvPr/>
        </p:nvPicPr>
        <p:blipFill>
          <a:blip r:embed="rId3">
            <a:alphaModFix/>
          </a:blip>
          <a:stretch>
            <a:fillRect/>
          </a:stretch>
        </p:blipFill>
        <p:spPr>
          <a:xfrm>
            <a:off x="5807122" y="2559268"/>
            <a:ext cx="6673757" cy="5168464"/>
          </a:xfrm>
          <a:prstGeom prst="rect">
            <a:avLst/>
          </a:prstGeom>
          <a:noFill/>
          <a:ln>
            <a:noFill/>
          </a:ln>
        </p:spPr>
      </p:pic>
      <p:pic>
        <p:nvPicPr>
          <p:cNvPr id="4" name="Google Shape;736;p33"/>
          <p:cNvPicPr preferRelativeResize="0">
            <a:picLocks noChangeAspect="1"/>
          </p:cNvPicPr>
          <p:nvPr/>
        </p:nvPicPr>
        <p:blipFill rotWithShape="1">
          <a:blip r:embed="rId4">
            <a:alphaModFix/>
          </a:blip>
          <a:srcRect l="3141" t="939" r="43346" b="-1"/>
          <a:stretch/>
        </p:blipFill>
        <p:spPr>
          <a:xfrm rot="5400000">
            <a:off x="-515628" y="1849128"/>
            <a:ext cx="3622056" cy="6705600"/>
          </a:xfrm>
          <a:prstGeom prst="rect">
            <a:avLst/>
          </a:prstGeom>
          <a:noFill/>
          <a:ln>
            <a:noFill/>
          </a:ln>
        </p:spPr>
      </p:pic>
    </p:spTree>
    <p:extLst>
      <p:ext uri="{BB962C8B-B14F-4D97-AF65-F5344CB8AC3E}">
        <p14:creationId xmlns:p14="http://schemas.microsoft.com/office/powerpoint/2010/main" val="33484572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4" name="Google Shape;736;p33"/>
          <p:cNvPicPr preferRelativeResize="0">
            <a:picLocks noChangeAspect="1"/>
          </p:cNvPicPr>
          <p:nvPr/>
        </p:nvPicPr>
        <p:blipFill rotWithShape="1">
          <a:blip r:embed="rId3">
            <a:alphaModFix/>
          </a:blip>
          <a:srcRect l="3141" t="939" r="43346" b="-1"/>
          <a:stretch/>
        </p:blipFill>
        <p:spPr>
          <a:xfrm rot="5400000">
            <a:off x="-515628" y="1849128"/>
            <a:ext cx="3622056" cy="6705600"/>
          </a:xfrm>
          <a:prstGeom prst="rect">
            <a:avLst/>
          </a:prstGeom>
          <a:noFill/>
          <a:ln>
            <a:noFill/>
          </a:ln>
        </p:spPr>
      </p:pic>
      <p:pic>
        <p:nvPicPr>
          <p:cNvPr id="5" name="Google Shape;746;p34"/>
          <p:cNvPicPr preferRelativeResize="0">
            <a:picLocks noChangeAspect="1"/>
          </p:cNvPicPr>
          <p:nvPr/>
        </p:nvPicPr>
        <p:blipFill>
          <a:blip r:embed="rId4">
            <a:alphaModFix/>
          </a:blip>
          <a:stretch>
            <a:fillRect/>
          </a:stretch>
        </p:blipFill>
        <p:spPr>
          <a:xfrm rot="1947039" flipH="1">
            <a:off x="8402343" y="2361224"/>
            <a:ext cx="2122752" cy="2122752"/>
          </a:xfrm>
          <a:prstGeom prst="rect">
            <a:avLst/>
          </a:prstGeom>
          <a:noFill/>
          <a:ln>
            <a:noFill/>
          </a:ln>
        </p:spPr>
      </p:pic>
      <p:pic>
        <p:nvPicPr>
          <p:cNvPr id="6" name="Google Shape;747;p34"/>
          <p:cNvPicPr preferRelativeResize="0">
            <a:picLocks noChangeAspect="1"/>
          </p:cNvPicPr>
          <p:nvPr/>
        </p:nvPicPr>
        <p:blipFill>
          <a:blip r:embed="rId4">
            <a:alphaModFix/>
          </a:blip>
          <a:stretch>
            <a:fillRect/>
          </a:stretch>
        </p:blipFill>
        <p:spPr>
          <a:xfrm rot="5013980" flipH="1">
            <a:off x="6618711" y="4274603"/>
            <a:ext cx="1057601" cy="1057594"/>
          </a:xfrm>
          <a:prstGeom prst="rect">
            <a:avLst/>
          </a:prstGeom>
          <a:noFill/>
          <a:ln>
            <a:noFill/>
          </a:ln>
        </p:spPr>
      </p:pic>
      <p:pic>
        <p:nvPicPr>
          <p:cNvPr id="7" name="Google Shape;748;p34"/>
          <p:cNvPicPr preferRelativeResize="0">
            <a:picLocks noChangeAspect="1"/>
          </p:cNvPicPr>
          <p:nvPr/>
        </p:nvPicPr>
        <p:blipFill>
          <a:blip r:embed="rId4">
            <a:alphaModFix/>
          </a:blip>
          <a:stretch>
            <a:fillRect/>
          </a:stretch>
        </p:blipFill>
        <p:spPr>
          <a:xfrm rot="4864452" flipH="1">
            <a:off x="8987111" y="6041091"/>
            <a:ext cx="1057604" cy="1057592"/>
          </a:xfrm>
          <a:prstGeom prst="rect">
            <a:avLst/>
          </a:prstGeom>
          <a:noFill/>
          <a:ln>
            <a:noFill/>
          </a:ln>
        </p:spPr>
      </p:pic>
      <p:pic>
        <p:nvPicPr>
          <p:cNvPr id="9" name="Google Shape;749;p34"/>
          <p:cNvPicPr preferRelativeResize="0">
            <a:picLocks noChangeAspect="1"/>
          </p:cNvPicPr>
          <p:nvPr/>
        </p:nvPicPr>
        <p:blipFill>
          <a:blip r:embed="rId4">
            <a:alphaModFix/>
          </a:blip>
          <a:stretch>
            <a:fillRect/>
          </a:stretch>
        </p:blipFill>
        <p:spPr>
          <a:xfrm rot="-10037337" flipH="1">
            <a:off x="7024936" y="3247312"/>
            <a:ext cx="1057603" cy="1057592"/>
          </a:xfrm>
          <a:prstGeom prst="rect">
            <a:avLst/>
          </a:prstGeom>
          <a:noFill/>
          <a:ln>
            <a:noFill/>
          </a:ln>
        </p:spPr>
      </p:pic>
      <p:pic>
        <p:nvPicPr>
          <p:cNvPr id="10" name="Google Shape;750;p34"/>
          <p:cNvPicPr preferRelativeResize="0">
            <a:picLocks noChangeAspect="1"/>
          </p:cNvPicPr>
          <p:nvPr/>
        </p:nvPicPr>
        <p:blipFill>
          <a:blip r:embed="rId4">
            <a:alphaModFix/>
          </a:blip>
          <a:stretch>
            <a:fillRect/>
          </a:stretch>
        </p:blipFill>
        <p:spPr>
          <a:xfrm rot="-437677" flipH="1">
            <a:off x="6002649" y="3107386"/>
            <a:ext cx="4042592" cy="4042537"/>
          </a:xfrm>
          <a:prstGeom prst="rect">
            <a:avLst/>
          </a:prstGeom>
          <a:noFill/>
          <a:ln>
            <a:noFill/>
          </a:ln>
        </p:spPr>
      </p:pic>
      <p:pic>
        <p:nvPicPr>
          <p:cNvPr id="11" name="Google Shape;751;p34"/>
          <p:cNvPicPr preferRelativeResize="0">
            <a:picLocks noChangeAspect="1"/>
          </p:cNvPicPr>
          <p:nvPr/>
        </p:nvPicPr>
        <p:blipFill>
          <a:blip r:embed="rId4">
            <a:alphaModFix/>
          </a:blip>
          <a:stretch>
            <a:fillRect/>
          </a:stretch>
        </p:blipFill>
        <p:spPr>
          <a:xfrm rot="-4131368" flipH="1">
            <a:off x="9188977" y="4266516"/>
            <a:ext cx="2193097" cy="2193060"/>
          </a:xfrm>
          <a:prstGeom prst="rect">
            <a:avLst/>
          </a:prstGeom>
          <a:noFill/>
          <a:ln>
            <a:noFill/>
          </a:ln>
        </p:spPr>
      </p:pic>
      <p:pic>
        <p:nvPicPr>
          <p:cNvPr id="12" name="Google Shape;751;p34"/>
          <p:cNvPicPr preferRelativeResize="0">
            <a:picLocks noChangeAspect="1"/>
          </p:cNvPicPr>
          <p:nvPr/>
        </p:nvPicPr>
        <p:blipFill>
          <a:blip r:embed="rId4">
            <a:alphaModFix/>
          </a:blip>
          <a:stretch>
            <a:fillRect/>
          </a:stretch>
        </p:blipFill>
        <p:spPr>
          <a:xfrm rot="12422268" flipH="1">
            <a:off x="6931814" y="6207924"/>
            <a:ext cx="2193097" cy="2193060"/>
          </a:xfrm>
          <a:prstGeom prst="rect">
            <a:avLst/>
          </a:prstGeom>
          <a:noFill/>
          <a:ln>
            <a:noFill/>
          </a:ln>
        </p:spPr>
      </p:pic>
      <p:pic>
        <p:nvPicPr>
          <p:cNvPr id="13" name="Google Shape;751;p34"/>
          <p:cNvPicPr preferRelativeResize="0">
            <a:picLocks noChangeAspect="1"/>
          </p:cNvPicPr>
          <p:nvPr/>
        </p:nvPicPr>
        <p:blipFill>
          <a:blip r:embed="rId4">
            <a:alphaModFix/>
          </a:blip>
          <a:stretch>
            <a:fillRect/>
          </a:stretch>
        </p:blipFill>
        <p:spPr>
          <a:xfrm rot="12422268" flipH="1">
            <a:off x="10188663" y="2679578"/>
            <a:ext cx="2193097" cy="2193060"/>
          </a:xfrm>
          <a:prstGeom prst="rect">
            <a:avLst/>
          </a:prstGeom>
          <a:noFill/>
          <a:ln>
            <a:noFill/>
          </a:ln>
        </p:spPr>
      </p:pic>
      <p:pic>
        <p:nvPicPr>
          <p:cNvPr id="14" name="Google Shape;751;p34"/>
          <p:cNvPicPr preferRelativeResize="0">
            <a:picLocks noChangeAspect="1"/>
          </p:cNvPicPr>
          <p:nvPr/>
        </p:nvPicPr>
        <p:blipFill>
          <a:blip r:embed="rId4">
            <a:alphaModFix/>
          </a:blip>
          <a:stretch>
            <a:fillRect/>
          </a:stretch>
        </p:blipFill>
        <p:spPr>
          <a:xfrm rot="-4131368" flipH="1">
            <a:off x="10471912" y="4272123"/>
            <a:ext cx="2993314" cy="2993263"/>
          </a:xfrm>
          <a:prstGeom prst="rect">
            <a:avLst/>
          </a:prstGeom>
          <a:noFill/>
          <a:ln>
            <a:noFill/>
          </a:ln>
        </p:spPr>
      </p:pic>
    </p:spTree>
    <p:extLst>
      <p:ext uri="{BB962C8B-B14F-4D97-AF65-F5344CB8AC3E}">
        <p14:creationId xmlns:p14="http://schemas.microsoft.com/office/powerpoint/2010/main" val="1268513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15" name="Google Shape;762;p36"/>
          <p:cNvPicPr preferRelativeResize="0">
            <a:picLocks noChangeAspect="1"/>
          </p:cNvPicPr>
          <p:nvPr/>
        </p:nvPicPr>
        <p:blipFill>
          <a:blip r:embed="rId3">
            <a:alphaModFix/>
          </a:blip>
          <a:stretch>
            <a:fillRect/>
          </a:stretch>
        </p:blipFill>
        <p:spPr>
          <a:xfrm rot="1947038" flipH="1">
            <a:off x="10534474" y="1120727"/>
            <a:ext cx="7494044" cy="7494044"/>
          </a:xfrm>
          <a:prstGeom prst="rect">
            <a:avLst/>
          </a:prstGeom>
          <a:noFill/>
          <a:ln>
            <a:noFill/>
          </a:ln>
        </p:spPr>
      </p:pic>
      <p:pic>
        <p:nvPicPr>
          <p:cNvPr id="16" name="Google Shape;763;p36"/>
          <p:cNvPicPr preferRelativeResize="0">
            <a:picLocks noChangeAspect="1"/>
          </p:cNvPicPr>
          <p:nvPr/>
        </p:nvPicPr>
        <p:blipFill>
          <a:blip r:embed="rId3">
            <a:alphaModFix/>
          </a:blip>
          <a:stretch>
            <a:fillRect/>
          </a:stretch>
        </p:blipFill>
        <p:spPr>
          <a:xfrm rot="8852964">
            <a:off x="241168" y="1989261"/>
            <a:ext cx="7854133" cy="7854133"/>
          </a:xfrm>
          <a:prstGeom prst="rect">
            <a:avLst/>
          </a:prstGeom>
          <a:noFill/>
          <a:ln>
            <a:noFill/>
          </a:ln>
        </p:spPr>
      </p:pic>
      <p:sp>
        <p:nvSpPr>
          <p:cNvPr id="17" name="Google Shape;764;p36"/>
          <p:cNvSpPr>
            <a:spLocks noChangeAspect="1"/>
          </p:cNvSpPr>
          <p:nvPr/>
        </p:nvSpPr>
        <p:spPr>
          <a:xfrm rot="2868970" flipH="1">
            <a:off x="7706975" y="4712457"/>
            <a:ext cx="1583511" cy="1355633"/>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8" name="Google Shape;765;p36"/>
          <p:cNvSpPr>
            <a:spLocks noChangeAspect="1"/>
          </p:cNvSpPr>
          <p:nvPr/>
        </p:nvSpPr>
        <p:spPr>
          <a:xfrm rot="2868970" flipH="1">
            <a:off x="8740907" y="5882388"/>
            <a:ext cx="1583511" cy="1355633"/>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9" name="Google Shape;766;p36"/>
          <p:cNvSpPr>
            <a:spLocks noChangeAspect="1"/>
          </p:cNvSpPr>
          <p:nvPr/>
        </p:nvSpPr>
        <p:spPr>
          <a:xfrm rot="2868970" flipH="1">
            <a:off x="8740906" y="3584304"/>
            <a:ext cx="1583511" cy="1355633"/>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2" name="TextBox 9">
            <a:extLst>
              <a:ext uri="{FF2B5EF4-FFF2-40B4-BE49-F238E27FC236}">
                <a16:creationId xmlns:a16="http://schemas.microsoft.com/office/drawing/2014/main" id="{363AA9EF-5794-BF8A-A8FB-35795635D7E3}"/>
              </a:ext>
            </a:extLst>
          </p:cNvPr>
          <p:cNvSpPr txBox="1"/>
          <p:nvPr/>
        </p:nvSpPr>
        <p:spPr>
          <a:xfrm>
            <a:off x="7211273" y="1769375"/>
            <a:ext cx="3795465" cy="1343316"/>
          </a:xfrm>
          <a:prstGeom prst="rect">
            <a:avLst/>
          </a:prstGeom>
        </p:spPr>
        <p:txBody>
          <a:bodyPr wrap="square" lIns="0" tIns="0" rIns="0" bIns="0" rtlCol="0" anchor="t">
            <a:spAutoFit/>
          </a:bodyPr>
          <a:lstStyle/>
          <a:p>
            <a:pPr algn="ctr">
              <a:lnSpc>
                <a:spcPts val="5320"/>
              </a:lnSpc>
            </a:pPr>
            <a:r>
              <a:rPr lang="en-US" sz="4000" dirty="0" err="1">
                <a:solidFill>
                  <a:srgbClr val="FFFFFF"/>
                </a:solidFill>
                <a:latin typeface="Agrandir Narrow Bold"/>
              </a:rPr>
              <a:t>Potenciales</a:t>
            </a:r>
            <a:r>
              <a:rPr lang="en-US" sz="4000" dirty="0">
                <a:solidFill>
                  <a:srgbClr val="FFFFFF"/>
                </a:solidFill>
                <a:latin typeface="Agrandir Narrow Bold"/>
              </a:rPr>
              <a:t> post-</a:t>
            </a:r>
            <a:r>
              <a:rPr lang="en-US" sz="4000" dirty="0" err="1">
                <a:solidFill>
                  <a:srgbClr val="FFFFFF"/>
                </a:solidFill>
                <a:latin typeface="Agrandir Narrow Bold"/>
              </a:rPr>
              <a:t>sinápticos</a:t>
            </a:r>
            <a:endParaRPr lang="en-US" sz="4000" dirty="0">
              <a:solidFill>
                <a:srgbClr val="FFFFFF"/>
              </a:solidFill>
              <a:latin typeface="Agrandir Narrow Bold"/>
            </a:endParaRPr>
          </a:p>
        </p:txBody>
      </p:sp>
    </p:spTree>
    <p:extLst>
      <p:ext uri="{BB962C8B-B14F-4D97-AF65-F5344CB8AC3E}">
        <p14:creationId xmlns:p14="http://schemas.microsoft.com/office/powerpoint/2010/main" val="35161404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00209"/>
        </a:solidFill>
        <a:effectLst/>
      </p:bgPr>
    </p:bg>
    <p:spTree>
      <p:nvGrpSpPr>
        <p:cNvPr id="1" name=""/>
        <p:cNvGrpSpPr/>
        <p:nvPr/>
      </p:nvGrpSpPr>
      <p:grpSpPr>
        <a:xfrm>
          <a:off x="0" y="0"/>
          <a:ext cx="0" cy="0"/>
          <a:chOff x="0" y="0"/>
          <a:chExt cx="0" cy="0"/>
        </a:xfrm>
      </p:grpSpPr>
      <p:pic>
        <p:nvPicPr>
          <p:cNvPr id="15" name="Google Shape;762;p36"/>
          <p:cNvPicPr preferRelativeResize="0">
            <a:picLocks noChangeAspect="1"/>
          </p:cNvPicPr>
          <p:nvPr/>
        </p:nvPicPr>
        <p:blipFill>
          <a:blip r:embed="rId3">
            <a:alphaModFix/>
          </a:blip>
          <a:stretch>
            <a:fillRect/>
          </a:stretch>
        </p:blipFill>
        <p:spPr>
          <a:xfrm rot="1947038" flipH="1">
            <a:off x="10534474" y="1120727"/>
            <a:ext cx="7494044" cy="7494044"/>
          </a:xfrm>
          <a:prstGeom prst="rect">
            <a:avLst/>
          </a:prstGeom>
          <a:noFill/>
          <a:ln>
            <a:noFill/>
          </a:ln>
        </p:spPr>
      </p:pic>
      <p:sp>
        <p:nvSpPr>
          <p:cNvPr id="17" name="Google Shape;764;p36"/>
          <p:cNvSpPr>
            <a:spLocks noChangeAspect="1"/>
          </p:cNvSpPr>
          <p:nvPr/>
        </p:nvSpPr>
        <p:spPr>
          <a:xfrm rot="2868970" flipH="1">
            <a:off x="7706975" y="4712457"/>
            <a:ext cx="1583511" cy="1355633"/>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8" name="Google Shape;765;p36"/>
          <p:cNvSpPr>
            <a:spLocks noChangeAspect="1"/>
          </p:cNvSpPr>
          <p:nvPr/>
        </p:nvSpPr>
        <p:spPr>
          <a:xfrm rot="2868970" flipH="1">
            <a:off x="8740907" y="5882388"/>
            <a:ext cx="1583511" cy="1355633"/>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sp>
        <p:nvSpPr>
          <p:cNvPr id="19" name="Google Shape;766;p36"/>
          <p:cNvSpPr>
            <a:spLocks noChangeAspect="1"/>
          </p:cNvSpPr>
          <p:nvPr/>
        </p:nvSpPr>
        <p:spPr>
          <a:xfrm rot="2868970" flipH="1">
            <a:off x="8740906" y="3584304"/>
            <a:ext cx="1583511" cy="1355633"/>
          </a:xfrm>
          <a:prstGeom prst="lightningBol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T Sans"/>
              <a:ea typeface="PT Sans"/>
              <a:cs typeface="PT Sans"/>
              <a:sym typeface="PT Sans"/>
            </a:endParaRPr>
          </a:p>
        </p:txBody>
      </p:sp>
      <p:pic>
        <p:nvPicPr>
          <p:cNvPr id="7" name="Google Shape;785;p39"/>
          <p:cNvPicPr preferRelativeResize="0">
            <a:picLocks noChangeAspect="1"/>
          </p:cNvPicPr>
          <p:nvPr/>
        </p:nvPicPr>
        <p:blipFill>
          <a:blip r:embed="rId4">
            <a:alphaModFix/>
          </a:blip>
          <a:stretch>
            <a:fillRect/>
          </a:stretch>
        </p:blipFill>
        <p:spPr>
          <a:xfrm rot="5400000">
            <a:off x="-1210766" y="1463542"/>
            <a:ext cx="7853461" cy="7853461"/>
          </a:xfrm>
          <a:prstGeom prst="rect">
            <a:avLst/>
          </a:prstGeom>
          <a:noFill/>
          <a:ln>
            <a:noFill/>
          </a:ln>
        </p:spPr>
      </p:pic>
    </p:spTree>
    <p:extLst>
      <p:ext uri="{BB962C8B-B14F-4D97-AF65-F5344CB8AC3E}">
        <p14:creationId xmlns:p14="http://schemas.microsoft.com/office/powerpoint/2010/main" val="2429665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26" name="Google Shape;762;p36"/>
          <p:cNvPicPr preferRelativeResize="0">
            <a:picLocks noChangeAspect="1"/>
          </p:cNvPicPr>
          <p:nvPr/>
        </p:nvPicPr>
        <p:blipFill>
          <a:blip r:embed="rId3">
            <a:alphaModFix/>
          </a:blip>
          <a:stretch>
            <a:fillRect/>
          </a:stretch>
        </p:blipFill>
        <p:spPr>
          <a:xfrm rot="1947038" flipH="1">
            <a:off x="10534474" y="1120727"/>
            <a:ext cx="7494044" cy="7494044"/>
          </a:xfrm>
          <a:prstGeom prst="rect">
            <a:avLst/>
          </a:prstGeom>
          <a:noFill/>
          <a:ln>
            <a:noFill/>
          </a:ln>
        </p:spPr>
      </p:pic>
      <p:sp>
        <p:nvSpPr>
          <p:cNvPr id="8" name="Google Shape;794;p40"/>
          <p:cNvSpPr txBox="1"/>
          <p:nvPr/>
        </p:nvSpPr>
        <p:spPr>
          <a:xfrm>
            <a:off x="15703944"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9" name="Google Shape;795;p40"/>
          <p:cNvSpPr txBox="1"/>
          <p:nvPr/>
        </p:nvSpPr>
        <p:spPr>
          <a:xfrm>
            <a:off x="16316855" y="4468233"/>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0" name="Google Shape;796;p40"/>
          <p:cNvSpPr txBox="1"/>
          <p:nvPr/>
        </p:nvSpPr>
        <p:spPr>
          <a:xfrm>
            <a:off x="16428026" y="563164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1" name="Google Shape;797;p40"/>
          <p:cNvSpPr txBox="1"/>
          <p:nvPr/>
        </p:nvSpPr>
        <p:spPr>
          <a:xfrm>
            <a:off x="15628965" y="539153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2" name="Google Shape;798;p40"/>
          <p:cNvSpPr txBox="1"/>
          <p:nvPr/>
        </p:nvSpPr>
        <p:spPr>
          <a:xfrm>
            <a:off x="15926286" y="609329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3" name="Google Shape;799;p40"/>
          <p:cNvSpPr txBox="1"/>
          <p:nvPr/>
        </p:nvSpPr>
        <p:spPr>
          <a:xfrm>
            <a:off x="14754925" y="631483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4" name="Google Shape;800;p40"/>
          <p:cNvSpPr txBox="1"/>
          <p:nvPr/>
        </p:nvSpPr>
        <p:spPr>
          <a:xfrm>
            <a:off x="15331644" y="67764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6" name="Google Shape;801;p40"/>
          <p:cNvSpPr txBox="1"/>
          <p:nvPr/>
        </p:nvSpPr>
        <p:spPr>
          <a:xfrm>
            <a:off x="16883716" y="492988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0" name="Google Shape;802;p40"/>
          <p:cNvSpPr txBox="1"/>
          <p:nvPr/>
        </p:nvSpPr>
        <p:spPr>
          <a:xfrm>
            <a:off x="11996686" y="5398245"/>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1" name="Google Shape;803;p40"/>
          <p:cNvSpPr txBox="1"/>
          <p:nvPr/>
        </p:nvSpPr>
        <p:spPr>
          <a:xfrm>
            <a:off x="11527106" y="52807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2" name="Google Shape;804;p40"/>
          <p:cNvSpPr txBox="1"/>
          <p:nvPr/>
        </p:nvSpPr>
        <p:spPr>
          <a:xfrm>
            <a:off x="11072807"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3" name="Google Shape;805;p40"/>
          <p:cNvSpPr txBox="1"/>
          <p:nvPr/>
        </p:nvSpPr>
        <p:spPr>
          <a:xfrm>
            <a:off x="11174821" y="487427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rgbClr val="00C3B1"/>
                </a:solidFill>
                <a:latin typeface="PT Sans"/>
                <a:ea typeface="PT Sans"/>
                <a:cs typeface="PT Sans"/>
                <a:sym typeface="PT Sans"/>
              </a:rPr>
              <a:t>-</a:t>
            </a:r>
            <a:endParaRPr sz="4800">
              <a:solidFill>
                <a:srgbClr val="00C3B1"/>
              </a:solidFill>
              <a:latin typeface="PT Sans"/>
              <a:ea typeface="PT Sans"/>
              <a:cs typeface="PT Sans"/>
              <a:sym typeface="PT Sans"/>
            </a:endParaRPr>
          </a:p>
        </p:txBody>
      </p:sp>
      <p:sp>
        <p:nvSpPr>
          <p:cNvPr id="24" name="Google Shape;806;p40"/>
          <p:cNvSpPr txBox="1"/>
          <p:nvPr/>
        </p:nvSpPr>
        <p:spPr>
          <a:xfrm>
            <a:off x="11661875" y="36480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5" name="Google Shape;807;p40"/>
          <p:cNvSpPr txBox="1"/>
          <p:nvPr/>
        </p:nvSpPr>
        <p:spPr>
          <a:xfrm>
            <a:off x="11224549" y="384066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7" name="Google Shape;801;p40"/>
          <p:cNvSpPr txBox="1"/>
          <p:nvPr/>
        </p:nvSpPr>
        <p:spPr>
          <a:xfrm>
            <a:off x="16227986" y="37664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8" name="Google Shape;801;p40"/>
          <p:cNvSpPr txBox="1"/>
          <p:nvPr/>
        </p:nvSpPr>
        <p:spPr>
          <a:xfrm>
            <a:off x="14859000" y="3256138"/>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9" name="Google Shape;801;p40"/>
          <p:cNvSpPr txBox="1"/>
          <p:nvPr/>
        </p:nvSpPr>
        <p:spPr>
          <a:xfrm>
            <a:off x="15331644" y="273240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30" name="Google Shape;801;p40"/>
          <p:cNvSpPr txBox="1"/>
          <p:nvPr/>
        </p:nvSpPr>
        <p:spPr>
          <a:xfrm>
            <a:off x="16041836" y="29948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Tree>
    <p:extLst>
      <p:ext uri="{BB962C8B-B14F-4D97-AF65-F5344CB8AC3E}">
        <p14:creationId xmlns:p14="http://schemas.microsoft.com/office/powerpoint/2010/main" val="3813152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26" name="Google Shape;762;p36"/>
          <p:cNvPicPr preferRelativeResize="0">
            <a:picLocks noChangeAspect="1"/>
          </p:cNvPicPr>
          <p:nvPr/>
        </p:nvPicPr>
        <p:blipFill>
          <a:blip r:embed="rId3">
            <a:alphaModFix/>
          </a:blip>
          <a:stretch>
            <a:fillRect/>
          </a:stretch>
        </p:blipFill>
        <p:spPr>
          <a:xfrm rot="1947038" flipH="1">
            <a:off x="10534474" y="1120727"/>
            <a:ext cx="7494044" cy="7494044"/>
          </a:xfrm>
          <a:prstGeom prst="rect">
            <a:avLst/>
          </a:prstGeom>
          <a:noFill/>
          <a:ln>
            <a:noFill/>
          </a:ln>
        </p:spPr>
      </p:pic>
      <p:sp>
        <p:nvSpPr>
          <p:cNvPr id="8" name="Google Shape;794;p40"/>
          <p:cNvSpPr txBox="1"/>
          <p:nvPr/>
        </p:nvSpPr>
        <p:spPr>
          <a:xfrm>
            <a:off x="15703944"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9" name="Google Shape;795;p40"/>
          <p:cNvSpPr txBox="1"/>
          <p:nvPr/>
        </p:nvSpPr>
        <p:spPr>
          <a:xfrm>
            <a:off x="16316855" y="4468233"/>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0" name="Google Shape;796;p40"/>
          <p:cNvSpPr txBox="1"/>
          <p:nvPr/>
        </p:nvSpPr>
        <p:spPr>
          <a:xfrm>
            <a:off x="16428026" y="563164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1" name="Google Shape;797;p40"/>
          <p:cNvSpPr txBox="1"/>
          <p:nvPr/>
        </p:nvSpPr>
        <p:spPr>
          <a:xfrm>
            <a:off x="15628965" y="539153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2" name="Google Shape;798;p40"/>
          <p:cNvSpPr txBox="1"/>
          <p:nvPr/>
        </p:nvSpPr>
        <p:spPr>
          <a:xfrm>
            <a:off x="15926286" y="609329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3" name="Google Shape;799;p40"/>
          <p:cNvSpPr txBox="1"/>
          <p:nvPr/>
        </p:nvSpPr>
        <p:spPr>
          <a:xfrm>
            <a:off x="14754925" y="631483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4" name="Google Shape;800;p40"/>
          <p:cNvSpPr txBox="1"/>
          <p:nvPr/>
        </p:nvSpPr>
        <p:spPr>
          <a:xfrm>
            <a:off x="15331644" y="67764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6" name="Google Shape;801;p40"/>
          <p:cNvSpPr txBox="1"/>
          <p:nvPr/>
        </p:nvSpPr>
        <p:spPr>
          <a:xfrm>
            <a:off x="16883716" y="492988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0" name="Google Shape;802;p40"/>
          <p:cNvSpPr txBox="1"/>
          <p:nvPr/>
        </p:nvSpPr>
        <p:spPr>
          <a:xfrm>
            <a:off x="11996686" y="5398245"/>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1" name="Google Shape;803;p40"/>
          <p:cNvSpPr txBox="1"/>
          <p:nvPr/>
        </p:nvSpPr>
        <p:spPr>
          <a:xfrm>
            <a:off x="11527106" y="52807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2" name="Google Shape;804;p40"/>
          <p:cNvSpPr txBox="1"/>
          <p:nvPr/>
        </p:nvSpPr>
        <p:spPr>
          <a:xfrm>
            <a:off x="11072807"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3" name="Google Shape;805;p40"/>
          <p:cNvSpPr txBox="1"/>
          <p:nvPr/>
        </p:nvSpPr>
        <p:spPr>
          <a:xfrm>
            <a:off x="11174821" y="487427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rgbClr val="00C3B1"/>
                </a:solidFill>
                <a:latin typeface="PT Sans"/>
                <a:ea typeface="PT Sans"/>
                <a:cs typeface="PT Sans"/>
                <a:sym typeface="PT Sans"/>
              </a:rPr>
              <a:t>-</a:t>
            </a:r>
            <a:endParaRPr sz="4800">
              <a:solidFill>
                <a:srgbClr val="00C3B1"/>
              </a:solidFill>
              <a:latin typeface="PT Sans"/>
              <a:ea typeface="PT Sans"/>
              <a:cs typeface="PT Sans"/>
              <a:sym typeface="PT Sans"/>
            </a:endParaRPr>
          </a:p>
        </p:txBody>
      </p:sp>
      <p:sp>
        <p:nvSpPr>
          <p:cNvPr id="24" name="Google Shape;806;p40"/>
          <p:cNvSpPr txBox="1"/>
          <p:nvPr/>
        </p:nvSpPr>
        <p:spPr>
          <a:xfrm>
            <a:off x="11661875" y="36480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5" name="Google Shape;807;p40"/>
          <p:cNvSpPr txBox="1"/>
          <p:nvPr/>
        </p:nvSpPr>
        <p:spPr>
          <a:xfrm>
            <a:off x="11224549" y="384066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7" name="Google Shape;801;p40"/>
          <p:cNvSpPr txBox="1"/>
          <p:nvPr/>
        </p:nvSpPr>
        <p:spPr>
          <a:xfrm>
            <a:off x="16227986" y="37664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8" name="Google Shape;801;p40"/>
          <p:cNvSpPr txBox="1"/>
          <p:nvPr/>
        </p:nvSpPr>
        <p:spPr>
          <a:xfrm>
            <a:off x="14859000" y="3256138"/>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9" name="Google Shape;801;p40"/>
          <p:cNvSpPr txBox="1"/>
          <p:nvPr/>
        </p:nvSpPr>
        <p:spPr>
          <a:xfrm>
            <a:off x="15331644" y="273240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30" name="Google Shape;801;p40"/>
          <p:cNvSpPr txBox="1"/>
          <p:nvPr/>
        </p:nvSpPr>
        <p:spPr>
          <a:xfrm>
            <a:off x="16041836" y="29948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pic>
        <p:nvPicPr>
          <p:cNvPr id="31" name="Google Shape;827;p41"/>
          <p:cNvPicPr preferRelativeResize="0">
            <a:picLocks noChangeAspect="1"/>
          </p:cNvPicPr>
          <p:nvPr/>
        </p:nvPicPr>
        <p:blipFill rotWithShape="1">
          <a:blip r:embed="rId4">
            <a:alphaModFix/>
          </a:blip>
          <a:srcRect l="43851" t="434" r="42773" b="35655"/>
          <a:stretch/>
        </p:blipFill>
        <p:spPr>
          <a:xfrm rot="5400000">
            <a:off x="7148191" y="3064733"/>
            <a:ext cx="870010" cy="4157535"/>
          </a:xfrm>
          <a:prstGeom prst="rect">
            <a:avLst/>
          </a:prstGeom>
          <a:noFill/>
          <a:ln>
            <a:noFill/>
          </a:ln>
        </p:spPr>
      </p:pic>
      <p:pic>
        <p:nvPicPr>
          <p:cNvPr id="32" name="Google Shape;828;p41"/>
          <p:cNvPicPr preferRelativeResize="0">
            <a:picLocks noChangeAspect="1"/>
          </p:cNvPicPr>
          <p:nvPr/>
        </p:nvPicPr>
        <p:blipFill rotWithShape="1">
          <a:blip r:embed="rId4">
            <a:alphaModFix/>
          </a:blip>
          <a:srcRect l="29910" t="-313" r="56847" b="29118"/>
          <a:stretch/>
        </p:blipFill>
        <p:spPr>
          <a:xfrm rot="5400000">
            <a:off x="7160912" y="-932678"/>
            <a:ext cx="861412" cy="4631769"/>
          </a:xfrm>
          <a:prstGeom prst="rect">
            <a:avLst/>
          </a:prstGeom>
          <a:noFill/>
          <a:ln>
            <a:noFill/>
          </a:ln>
        </p:spPr>
      </p:pic>
      <p:pic>
        <p:nvPicPr>
          <p:cNvPr id="33" name="Google Shape;829;p41"/>
          <p:cNvPicPr preferRelativeResize="0">
            <a:picLocks noChangeAspect="1"/>
          </p:cNvPicPr>
          <p:nvPr/>
        </p:nvPicPr>
        <p:blipFill rotWithShape="1">
          <a:blip r:embed="rId4">
            <a:alphaModFix/>
          </a:blip>
          <a:srcRect l="2799" t="-159" r="83678" b="24298"/>
          <a:stretch/>
        </p:blipFill>
        <p:spPr>
          <a:xfrm rot="5400000">
            <a:off x="7303448" y="6087585"/>
            <a:ext cx="879637" cy="4935067"/>
          </a:xfrm>
          <a:prstGeom prst="rect">
            <a:avLst/>
          </a:prstGeom>
          <a:noFill/>
          <a:ln>
            <a:noFill/>
          </a:ln>
        </p:spPr>
      </p:pic>
    </p:spTree>
    <p:extLst>
      <p:ext uri="{BB962C8B-B14F-4D97-AF65-F5344CB8AC3E}">
        <p14:creationId xmlns:p14="http://schemas.microsoft.com/office/powerpoint/2010/main" val="12046125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pic>
        <p:nvPicPr>
          <p:cNvPr id="26" name="Google Shape;762;p36"/>
          <p:cNvPicPr preferRelativeResize="0">
            <a:picLocks noChangeAspect="1"/>
          </p:cNvPicPr>
          <p:nvPr/>
        </p:nvPicPr>
        <p:blipFill>
          <a:blip r:embed="rId3">
            <a:alphaModFix/>
          </a:blip>
          <a:stretch>
            <a:fillRect/>
          </a:stretch>
        </p:blipFill>
        <p:spPr>
          <a:xfrm rot="1947038" flipH="1">
            <a:off x="10534474" y="1120727"/>
            <a:ext cx="7494044" cy="7494044"/>
          </a:xfrm>
          <a:prstGeom prst="rect">
            <a:avLst/>
          </a:prstGeom>
          <a:noFill/>
          <a:ln>
            <a:noFill/>
          </a:ln>
        </p:spPr>
      </p:pic>
      <p:sp>
        <p:nvSpPr>
          <p:cNvPr id="8" name="Google Shape;794;p40"/>
          <p:cNvSpPr txBox="1"/>
          <p:nvPr/>
        </p:nvSpPr>
        <p:spPr>
          <a:xfrm>
            <a:off x="15703944"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9" name="Google Shape;795;p40"/>
          <p:cNvSpPr txBox="1"/>
          <p:nvPr/>
        </p:nvSpPr>
        <p:spPr>
          <a:xfrm>
            <a:off x="16316855" y="4468233"/>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0" name="Google Shape;796;p40"/>
          <p:cNvSpPr txBox="1"/>
          <p:nvPr/>
        </p:nvSpPr>
        <p:spPr>
          <a:xfrm>
            <a:off x="16428026" y="563164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1" name="Google Shape;797;p40"/>
          <p:cNvSpPr txBox="1"/>
          <p:nvPr/>
        </p:nvSpPr>
        <p:spPr>
          <a:xfrm>
            <a:off x="15628965" y="539153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2" name="Google Shape;798;p40"/>
          <p:cNvSpPr txBox="1"/>
          <p:nvPr/>
        </p:nvSpPr>
        <p:spPr>
          <a:xfrm>
            <a:off x="15926286" y="609329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3" name="Google Shape;799;p40"/>
          <p:cNvSpPr txBox="1"/>
          <p:nvPr/>
        </p:nvSpPr>
        <p:spPr>
          <a:xfrm>
            <a:off x="14754925" y="631483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4" name="Google Shape;800;p40"/>
          <p:cNvSpPr txBox="1"/>
          <p:nvPr/>
        </p:nvSpPr>
        <p:spPr>
          <a:xfrm>
            <a:off x="15331644" y="67764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6" name="Google Shape;801;p40"/>
          <p:cNvSpPr txBox="1"/>
          <p:nvPr/>
        </p:nvSpPr>
        <p:spPr>
          <a:xfrm>
            <a:off x="16883716" y="492988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0" name="Google Shape;802;p40"/>
          <p:cNvSpPr txBox="1"/>
          <p:nvPr/>
        </p:nvSpPr>
        <p:spPr>
          <a:xfrm>
            <a:off x="11996686" y="5398245"/>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1" name="Google Shape;803;p40"/>
          <p:cNvSpPr txBox="1"/>
          <p:nvPr/>
        </p:nvSpPr>
        <p:spPr>
          <a:xfrm>
            <a:off x="11527106" y="52807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2" name="Google Shape;804;p40"/>
          <p:cNvSpPr txBox="1"/>
          <p:nvPr/>
        </p:nvSpPr>
        <p:spPr>
          <a:xfrm>
            <a:off x="11072807"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3" name="Google Shape;805;p40"/>
          <p:cNvSpPr txBox="1"/>
          <p:nvPr/>
        </p:nvSpPr>
        <p:spPr>
          <a:xfrm>
            <a:off x="11174821" y="487427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rgbClr val="00C3B1"/>
                </a:solidFill>
                <a:latin typeface="PT Sans"/>
                <a:ea typeface="PT Sans"/>
                <a:cs typeface="PT Sans"/>
                <a:sym typeface="PT Sans"/>
              </a:rPr>
              <a:t>-</a:t>
            </a:r>
            <a:endParaRPr sz="4800">
              <a:solidFill>
                <a:srgbClr val="00C3B1"/>
              </a:solidFill>
              <a:latin typeface="PT Sans"/>
              <a:ea typeface="PT Sans"/>
              <a:cs typeface="PT Sans"/>
              <a:sym typeface="PT Sans"/>
            </a:endParaRPr>
          </a:p>
        </p:txBody>
      </p:sp>
      <p:sp>
        <p:nvSpPr>
          <p:cNvPr id="24" name="Google Shape;806;p40"/>
          <p:cNvSpPr txBox="1"/>
          <p:nvPr/>
        </p:nvSpPr>
        <p:spPr>
          <a:xfrm>
            <a:off x="11661875" y="36480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5" name="Google Shape;807;p40"/>
          <p:cNvSpPr txBox="1"/>
          <p:nvPr/>
        </p:nvSpPr>
        <p:spPr>
          <a:xfrm>
            <a:off x="11224549" y="384066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7" name="Google Shape;801;p40"/>
          <p:cNvSpPr txBox="1"/>
          <p:nvPr/>
        </p:nvSpPr>
        <p:spPr>
          <a:xfrm>
            <a:off x="16227986" y="37664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8" name="Google Shape;801;p40"/>
          <p:cNvSpPr txBox="1"/>
          <p:nvPr/>
        </p:nvSpPr>
        <p:spPr>
          <a:xfrm>
            <a:off x="14859000" y="3256138"/>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9" name="Google Shape;801;p40"/>
          <p:cNvSpPr txBox="1"/>
          <p:nvPr/>
        </p:nvSpPr>
        <p:spPr>
          <a:xfrm>
            <a:off x="15331644" y="273240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30" name="Google Shape;801;p40"/>
          <p:cNvSpPr txBox="1"/>
          <p:nvPr/>
        </p:nvSpPr>
        <p:spPr>
          <a:xfrm>
            <a:off x="16041836" y="29948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grpSp>
        <p:nvGrpSpPr>
          <p:cNvPr id="2" name="Grupo 1"/>
          <p:cNvGrpSpPr>
            <a:grpSpLocks noChangeAspect="1"/>
          </p:cNvGrpSpPr>
          <p:nvPr/>
        </p:nvGrpSpPr>
        <p:grpSpPr>
          <a:xfrm>
            <a:off x="1302375" y="783188"/>
            <a:ext cx="1828100" cy="1030725"/>
            <a:chOff x="396725" y="447088"/>
            <a:chExt cx="1828100" cy="1030725"/>
          </a:xfrm>
        </p:grpSpPr>
        <p:cxnSp>
          <p:nvCxnSpPr>
            <p:cNvPr id="34" name="Google Shape;849;p42"/>
            <p:cNvCxnSpPr/>
            <p:nvPr/>
          </p:nvCxnSpPr>
          <p:spPr>
            <a:xfrm rot="10800000" flipH="1">
              <a:off x="396725" y="982713"/>
              <a:ext cx="1822500" cy="3600"/>
            </a:xfrm>
            <a:prstGeom prst="straightConnector1">
              <a:avLst/>
            </a:prstGeom>
            <a:noFill/>
            <a:ln w="19050" cap="flat" cmpd="sng">
              <a:solidFill>
                <a:srgbClr val="212121"/>
              </a:solidFill>
              <a:prstDash val="solid"/>
              <a:round/>
              <a:headEnd type="none" w="med" len="med"/>
              <a:tailEnd type="none" w="med" len="med"/>
            </a:ln>
          </p:spPr>
        </p:cxnSp>
        <p:sp>
          <p:nvSpPr>
            <p:cNvPr id="35" name="Google Shape;850;p42"/>
            <p:cNvSpPr/>
            <p:nvPr/>
          </p:nvSpPr>
          <p:spPr>
            <a:xfrm>
              <a:off x="397400" y="970640"/>
              <a:ext cx="1827425" cy="440325"/>
            </a:xfrm>
            <a:custGeom>
              <a:avLst/>
              <a:gdLst/>
              <a:ahLst/>
              <a:cxnLst/>
              <a:rect l="l" t="t" r="r" b="b"/>
              <a:pathLst>
                <a:path w="73097" h="23766" extrusionOk="0">
                  <a:moveTo>
                    <a:pt x="0" y="577"/>
                  </a:moveTo>
                  <a:cubicBezTo>
                    <a:pt x="1105" y="499"/>
                    <a:pt x="4207" y="69"/>
                    <a:pt x="6628" y="110"/>
                  </a:cubicBezTo>
                  <a:cubicBezTo>
                    <a:pt x="9049" y="151"/>
                    <a:pt x="12625" y="-458"/>
                    <a:pt x="14526" y="822"/>
                  </a:cubicBezTo>
                  <a:cubicBezTo>
                    <a:pt x="16427" y="2102"/>
                    <a:pt x="16850" y="4525"/>
                    <a:pt x="18036" y="7791"/>
                  </a:cubicBezTo>
                  <a:cubicBezTo>
                    <a:pt x="19222" y="11057"/>
                    <a:pt x="20222" y="17787"/>
                    <a:pt x="21643" y="20416"/>
                  </a:cubicBezTo>
                  <a:cubicBezTo>
                    <a:pt x="23064" y="23045"/>
                    <a:pt x="25022" y="23188"/>
                    <a:pt x="26562" y="23564"/>
                  </a:cubicBezTo>
                  <a:cubicBezTo>
                    <a:pt x="28103" y="23940"/>
                    <a:pt x="28700" y="23871"/>
                    <a:pt x="30886" y="22670"/>
                  </a:cubicBezTo>
                  <a:cubicBezTo>
                    <a:pt x="33072" y="21469"/>
                    <a:pt x="36836" y="18860"/>
                    <a:pt x="39678" y="16358"/>
                  </a:cubicBezTo>
                  <a:cubicBezTo>
                    <a:pt x="42521" y="13856"/>
                    <a:pt x="45913" y="9818"/>
                    <a:pt x="47941" y="7657"/>
                  </a:cubicBezTo>
                  <a:cubicBezTo>
                    <a:pt x="49970" y="5496"/>
                    <a:pt x="50593" y="4508"/>
                    <a:pt x="51849" y="3394"/>
                  </a:cubicBezTo>
                  <a:cubicBezTo>
                    <a:pt x="53105" y="2281"/>
                    <a:pt x="53910" y="1484"/>
                    <a:pt x="55475" y="976"/>
                  </a:cubicBezTo>
                  <a:cubicBezTo>
                    <a:pt x="57040" y="468"/>
                    <a:pt x="59281" y="417"/>
                    <a:pt x="61241" y="345"/>
                  </a:cubicBezTo>
                  <a:cubicBezTo>
                    <a:pt x="63201" y="273"/>
                    <a:pt x="65259" y="466"/>
                    <a:pt x="67235" y="544"/>
                  </a:cubicBezTo>
                  <a:cubicBezTo>
                    <a:pt x="69211" y="622"/>
                    <a:pt x="72120" y="767"/>
                    <a:pt x="73097" y="811"/>
                  </a:cubicBezTo>
                </a:path>
              </a:pathLst>
            </a:custGeom>
            <a:noFill/>
            <a:ln w="28575" cap="flat" cmpd="sng">
              <a:solidFill>
                <a:schemeClr val="accent1"/>
              </a:solidFill>
              <a:prstDash val="solid"/>
              <a:round/>
              <a:headEnd type="none" w="med" len="med"/>
              <a:tailEnd type="none" w="med" len="med"/>
            </a:ln>
          </p:spPr>
          <p:txBody>
            <a:bodyPr/>
            <a:lstStyle/>
            <a:p>
              <a:endParaRPr lang="es-ES_tradnl"/>
            </a:p>
          </p:txBody>
        </p:sp>
        <p:sp>
          <p:nvSpPr>
            <p:cNvPr id="36" name="Google Shape;851;p42"/>
            <p:cNvSpPr txBox="1"/>
            <p:nvPr/>
          </p:nvSpPr>
          <p:spPr>
            <a:xfrm>
              <a:off x="397388" y="447088"/>
              <a:ext cx="37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2"/>
                  </a:solidFill>
                  <a:latin typeface="PT Sans"/>
                  <a:ea typeface="PT Sans"/>
                  <a:cs typeface="PT Sans"/>
                  <a:sym typeface="PT Sans"/>
                </a:rPr>
                <a:t>+</a:t>
              </a:r>
              <a:endParaRPr sz="2500">
                <a:solidFill>
                  <a:schemeClr val="lt2"/>
                </a:solidFill>
                <a:latin typeface="PT Sans"/>
                <a:ea typeface="PT Sans"/>
                <a:cs typeface="PT Sans"/>
                <a:sym typeface="PT Sans"/>
              </a:endParaRPr>
            </a:p>
          </p:txBody>
        </p:sp>
        <p:sp>
          <p:nvSpPr>
            <p:cNvPr id="38" name="Google Shape;853;p42"/>
            <p:cNvSpPr txBox="1"/>
            <p:nvPr/>
          </p:nvSpPr>
          <p:spPr>
            <a:xfrm>
              <a:off x="397388" y="754513"/>
              <a:ext cx="372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rgbClr val="00C3B1"/>
                  </a:solidFill>
                  <a:latin typeface="PT Sans"/>
                  <a:ea typeface="PT Sans"/>
                  <a:cs typeface="PT Sans"/>
                  <a:sym typeface="PT Sans"/>
                </a:rPr>
                <a:t>-</a:t>
              </a:r>
              <a:endParaRPr sz="3500">
                <a:solidFill>
                  <a:srgbClr val="00C3B1"/>
                </a:solidFill>
                <a:latin typeface="PT Sans"/>
                <a:ea typeface="PT Sans"/>
                <a:cs typeface="PT Sans"/>
                <a:sym typeface="PT Sans"/>
              </a:endParaRPr>
            </a:p>
          </p:txBody>
        </p:sp>
      </p:grpSp>
      <p:grpSp>
        <p:nvGrpSpPr>
          <p:cNvPr id="3" name="Grupo 2"/>
          <p:cNvGrpSpPr>
            <a:grpSpLocks noChangeAspect="1"/>
          </p:cNvGrpSpPr>
          <p:nvPr/>
        </p:nvGrpSpPr>
        <p:grpSpPr>
          <a:xfrm>
            <a:off x="1391244" y="4413113"/>
            <a:ext cx="1828100" cy="1246881"/>
            <a:chOff x="399525" y="2030963"/>
            <a:chExt cx="1828100" cy="1246881"/>
          </a:xfrm>
        </p:grpSpPr>
        <p:cxnSp>
          <p:nvCxnSpPr>
            <p:cNvPr id="37" name="Google Shape;852;p42"/>
            <p:cNvCxnSpPr/>
            <p:nvPr/>
          </p:nvCxnSpPr>
          <p:spPr>
            <a:xfrm rot="10800000" flipH="1">
              <a:off x="399525" y="2564363"/>
              <a:ext cx="1822500" cy="3600"/>
            </a:xfrm>
            <a:prstGeom prst="straightConnector1">
              <a:avLst/>
            </a:prstGeom>
            <a:noFill/>
            <a:ln w="19050" cap="flat" cmpd="sng">
              <a:solidFill>
                <a:srgbClr val="212121"/>
              </a:solidFill>
              <a:prstDash val="solid"/>
              <a:round/>
              <a:headEnd type="none" w="med" len="med"/>
              <a:tailEnd type="none" w="med" len="med"/>
            </a:ln>
          </p:spPr>
        </p:cxnSp>
        <p:sp>
          <p:nvSpPr>
            <p:cNvPr id="39" name="Google Shape;854;p42"/>
            <p:cNvSpPr/>
            <p:nvPr/>
          </p:nvSpPr>
          <p:spPr>
            <a:xfrm>
              <a:off x="400200" y="2554526"/>
              <a:ext cx="1827425" cy="723318"/>
            </a:xfrm>
            <a:custGeom>
              <a:avLst/>
              <a:gdLst/>
              <a:ahLst/>
              <a:cxnLst/>
              <a:rect l="l" t="t" r="r" b="b"/>
              <a:pathLst>
                <a:path w="73097" h="23766" extrusionOk="0">
                  <a:moveTo>
                    <a:pt x="0" y="577"/>
                  </a:moveTo>
                  <a:cubicBezTo>
                    <a:pt x="1105" y="499"/>
                    <a:pt x="4207" y="69"/>
                    <a:pt x="6628" y="110"/>
                  </a:cubicBezTo>
                  <a:cubicBezTo>
                    <a:pt x="9049" y="151"/>
                    <a:pt x="12625" y="-458"/>
                    <a:pt x="14526" y="822"/>
                  </a:cubicBezTo>
                  <a:cubicBezTo>
                    <a:pt x="16427" y="2102"/>
                    <a:pt x="16850" y="4525"/>
                    <a:pt x="18036" y="7791"/>
                  </a:cubicBezTo>
                  <a:cubicBezTo>
                    <a:pt x="19222" y="11057"/>
                    <a:pt x="20222" y="17787"/>
                    <a:pt x="21643" y="20416"/>
                  </a:cubicBezTo>
                  <a:cubicBezTo>
                    <a:pt x="23064" y="23045"/>
                    <a:pt x="25022" y="23188"/>
                    <a:pt x="26562" y="23564"/>
                  </a:cubicBezTo>
                  <a:cubicBezTo>
                    <a:pt x="28103" y="23940"/>
                    <a:pt x="28700" y="23871"/>
                    <a:pt x="30886" y="22670"/>
                  </a:cubicBezTo>
                  <a:cubicBezTo>
                    <a:pt x="33072" y="21469"/>
                    <a:pt x="36836" y="18860"/>
                    <a:pt x="39678" y="16358"/>
                  </a:cubicBezTo>
                  <a:cubicBezTo>
                    <a:pt x="42521" y="13856"/>
                    <a:pt x="45913" y="9818"/>
                    <a:pt x="47941" y="7657"/>
                  </a:cubicBezTo>
                  <a:cubicBezTo>
                    <a:pt x="49970" y="5496"/>
                    <a:pt x="50593" y="4508"/>
                    <a:pt x="51849" y="3394"/>
                  </a:cubicBezTo>
                  <a:cubicBezTo>
                    <a:pt x="53105" y="2281"/>
                    <a:pt x="53910" y="1484"/>
                    <a:pt x="55475" y="976"/>
                  </a:cubicBezTo>
                  <a:cubicBezTo>
                    <a:pt x="57040" y="468"/>
                    <a:pt x="59281" y="417"/>
                    <a:pt x="61241" y="345"/>
                  </a:cubicBezTo>
                  <a:cubicBezTo>
                    <a:pt x="63201" y="273"/>
                    <a:pt x="65259" y="466"/>
                    <a:pt x="67235" y="544"/>
                  </a:cubicBezTo>
                  <a:cubicBezTo>
                    <a:pt x="69211" y="622"/>
                    <a:pt x="72120" y="767"/>
                    <a:pt x="73097" y="811"/>
                  </a:cubicBezTo>
                </a:path>
              </a:pathLst>
            </a:custGeom>
            <a:noFill/>
            <a:ln w="28575" cap="flat" cmpd="sng">
              <a:solidFill>
                <a:srgbClr val="6AA84F"/>
              </a:solidFill>
              <a:prstDash val="solid"/>
              <a:round/>
              <a:headEnd type="none" w="med" len="med"/>
              <a:tailEnd type="none" w="med" len="med"/>
            </a:ln>
          </p:spPr>
          <p:txBody>
            <a:bodyPr/>
            <a:lstStyle/>
            <a:p>
              <a:endParaRPr lang="es-ES_tradnl"/>
            </a:p>
          </p:txBody>
        </p:sp>
        <p:sp>
          <p:nvSpPr>
            <p:cNvPr id="41" name="Google Shape;856;p42"/>
            <p:cNvSpPr txBox="1"/>
            <p:nvPr/>
          </p:nvSpPr>
          <p:spPr>
            <a:xfrm>
              <a:off x="400188" y="2030963"/>
              <a:ext cx="37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2"/>
                  </a:solidFill>
                  <a:latin typeface="PT Sans"/>
                  <a:ea typeface="PT Sans"/>
                  <a:cs typeface="PT Sans"/>
                  <a:sym typeface="PT Sans"/>
                </a:rPr>
                <a:t>+</a:t>
              </a:r>
              <a:endParaRPr sz="2500">
                <a:solidFill>
                  <a:schemeClr val="lt2"/>
                </a:solidFill>
                <a:latin typeface="PT Sans"/>
                <a:ea typeface="PT Sans"/>
                <a:cs typeface="PT Sans"/>
                <a:sym typeface="PT Sans"/>
              </a:endParaRPr>
            </a:p>
          </p:txBody>
        </p:sp>
        <p:sp>
          <p:nvSpPr>
            <p:cNvPr id="42" name="Google Shape;857;p42"/>
            <p:cNvSpPr txBox="1"/>
            <p:nvPr/>
          </p:nvSpPr>
          <p:spPr>
            <a:xfrm>
              <a:off x="400188" y="2338388"/>
              <a:ext cx="372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rgbClr val="00C3B1"/>
                  </a:solidFill>
                  <a:latin typeface="PT Sans"/>
                  <a:ea typeface="PT Sans"/>
                  <a:cs typeface="PT Sans"/>
                  <a:sym typeface="PT Sans"/>
                </a:rPr>
                <a:t>-</a:t>
              </a:r>
              <a:endParaRPr sz="3500">
                <a:solidFill>
                  <a:srgbClr val="00C3B1"/>
                </a:solidFill>
                <a:latin typeface="PT Sans"/>
                <a:ea typeface="PT Sans"/>
                <a:cs typeface="PT Sans"/>
                <a:sym typeface="PT Sans"/>
              </a:endParaRPr>
            </a:p>
          </p:txBody>
        </p:sp>
      </p:grpSp>
      <p:grpSp>
        <p:nvGrpSpPr>
          <p:cNvPr id="4" name="Grupo 3"/>
          <p:cNvGrpSpPr>
            <a:grpSpLocks noChangeAspect="1"/>
          </p:cNvGrpSpPr>
          <p:nvPr/>
        </p:nvGrpSpPr>
        <p:grpSpPr>
          <a:xfrm>
            <a:off x="1391244" y="7826361"/>
            <a:ext cx="1828100" cy="1030725"/>
            <a:chOff x="393925" y="3614850"/>
            <a:chExt cx="1828100" cy="1030725"/>
          </a:xfrm>
        </p:grpSpPr>
        <p:cxnSp>
          <p:nvCxnSpPr>
            <p:cNvPr id="40" name="Google Shape;855;p42"/>
            <p:cNvCxnSpPr/>
            <p:nvPr/>
          </p:nvCxnSpPr>
          <p:spPr>
            <a:xfrm rot="10800000" flipH="1">
              <a:off x="393925" y="4138400"/>
              <a:ext cx="1822500" cy="3600"/>
            </a:xfrm>
            <a:prstGeom prst="straightConnector1">
              <a:avLst/>
            </a:prstGeom>
            <a:noFill/>
            <a:ln w="19050" cap="flat" cmpd="sng">
              <a:solidFill>
                <a:srgbClr val="212121"/>
              </a:solidFill>
              <a:prstDash val="solid"/>
              <a:round/>
              <a:headEnd type="none" w="med" len="med"/>
              <a:tailEnd type="none" w="med" len="med"/>
            </a:ln>
          </p:spPr>
        </p:cxnSp>
        <p:sp>
          <p:nvSpPr>
            <p:cNvPr id="43" name="Google Shape;858;p42"/>
            <p:cNvSpPr/>
            <p:nvPr/>
          </p:nvSpPr>
          <p:spPr>
            <a:xfrm>
              <a:off x="394600" y="4138403"/>
              <a:ext cx="1827425" cy="440325"/>
            </a:xfrm>
            <a:custGeom>
              <a:avLst/>
              <a:gdLst/>
              <a:ahLst/>
              <a:cxnLst/>
              <a:rect l="l" t="t" r="r" b="b"/>
              <a:pathLst>
                <a:path w="73097" h="23766" extrusionOk="0">
                  <a:moveTo>
                    <a:pt x="0" y="577"/>
                  </a:moveTo>
                  <a:cubicBezTo>
                    <a:pt x="1105" y="499"/>
                    <a:pt x="4207" y="69"/>
                    <a:pt x="6628" y="110"/>
                  </a:cubicBezTo>
                  <a:cubicBezTo>
                    <a:pt x="9049" y="151"/>
                    <a:pt x="12625" y="-458"/>
                    <a:pt x="14526" y="822"/>
                  </a:cubicBezTo>
                  <a:cubicBezTo>
                    <a:pt x="16427" y="2102"/>
                    <a:pt x="16850" y="4525"/>
                    <a:pt x="18036" y="7791"/>
                  </a:cubicBezTo>
                  <a:cubicBezTo>
                    <a:pt x="19222" y="11057"/>
                    <a:pt x="20222" y="17787"/>
                    <a:pt x="21643" y="20416"/>
                  </a:cubicBezTo>
                  <a:cubicBezTo>
                    <a:pt x="23064" y="23045"/>
                    <a:pt x="25022" y="23188"/>
                    <a:pt x="26562" y="23564"/>
                  </a:cubicBezTo>
                  <a:cubicBezTo>
                    <a:pt x="28103" y="23940"/>
                    <a:pt x="28700" y="23871"/>
                    <a:pt x="30886" y="22670"/>
                  </a:cubicBezTo>
                  <a:cubicBezTo>
                    <a:pt x="33072" y="21469"/>
                    <a:pt x="36836" y="18860"/>
                    <a:pt x="39678" y="16358"/>
                  </a:cubicBezTo>
                  <a:cubicBezTo>
                    <a:pt x="42521" y="13856"/>
                    <a:pt x="45913" y="9818"/>
                    <a:pt x="47941" y="7657"/>
                  </a:cubicBezTo>
                  <a:cubicBezTo>
                    <a:pt x="49970" y="5496"/>
                    <a:pt x="50593" y="4508"/>
                    <a:pt x="51849" y="3394"/>
                  </a:cubicBezTo>
                  <a:cubicBezTo>
                    <a:pt x="53105" y="2281"/>
                    <a:pt x="53910" y="1484"/>
                    <a:pt x="55475" y="976"/>
                  </a:cubicBezTo>
                  <a:cubicBezTo>
                    <a:pt x="57040" y="468"/>
                    <a:pt x="59281" y="417"/>
                    <a:pt x="61241" y="345"/>
                  </a:cubicBezTo>
                  <a:cubicBezTo>
                    <a:pt x="63201" y="273"/>
                    <a:pt x="65259" y="466"/>
                    <a:pt x="67235" y="544"/>
                  </a:cubicBezTo>
                  <a:cubicBezTo>
                    <a:pt x="69211" y="622"/>
                    <a:pt x="72120" y="767"/>
                    <a:pt x="73097" y="811"/>
                  </a:cubicBezTo>
                </a:path>
              </a:pathLst>
            </a:custGeom>
            <a:noFill/>
            <a:ln w="28575" cap="flat" cmpd="sng">
              <a:solidFill>
                <a:srgbClr val="E06666"/>
              </a:solidFill>
              <a:prstDash val="solid"/>
              <a:round/>
              <a:headEnd type="none" w="med" len="med"/>
              <a:tailEnd type="none" w="med" len="med"/>
            </a:ln>
          </p:spPr>
          <p:txBody>
            <a:bodyPr/>
            <a:lstStyle/>
            <a:p>
              <a:endParaRPr lang="es-ES_tradnl"/>
            </a:p>
          </p:txBody>
        </p:sp>
        <p:sp>
          <p:nvSpPr>
            <p:cNvPr id="44" name="Google Shape;859;p42"/>
            <p:cNvSpPr txBox="1"/>
            <p:nvPr/>
          </p:nvSpPr>
          <p:spPr>
            <a:xfrm>
              <a:off x="394588" y="3614850"/>
              <a:ext cx="37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2"/>
                  </a:solidFill>
                  <a:latin typeface="PT Sans"/>
                  <a:ea typeface="PT Sans"/>
                  <a:cs typeface="PT Sans"/>
                  <a:sym typeface="PT Sans"/>
                </a:rPr>
                <a:t>+</a:t>
              </a:r>
              <a:endParaRPr sz="2500">
                <a:solidFill>
                  <a:schemeClr val="lt2"/>
                </a:solidFill>
                <a:latin typeface="PT Sans"/>
                <a:ea typeface="PT Sans"/>
                <a:cs typeface="PT Sans"/>
                <a:sym typeface="PT Sans"/>
              </a:endParaRPr>
            </a:p>
          </p:txBody>
        </p:sp>
        <p:sp>
          <p:nvSpPr>
            <p:cNvPr id="45" name="Google Shape;860;p42"/>
            <p:cNvSpPr txBox="1"/>
            <p:nvPr/>
          </p:nvSpPr>
          <p:spPr>
            <a:xfrm>
              <a:off x="394588" y="3922275"/>
              <a:ext cx="372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rgbClr val="00C3B1"/>
                  </a:solidFill>
                  <a:latin typeface="PT Sans"/>
                  <a:ea typeface="PT Sans"/>
                  <a:cs typeface="PT Sans"/>
                  <a:sym typeface="PT Sans"/>
                </a:rPr>
                <a:t>-</a:t>
              </a:r>
              <a:endParaRPr sz="3500">
                <a:solidFill>
                  <a:srgbClr val="00C3B1"/>
                </a:solidFill>
                <a:latin typeface="PT Sans"/>
                <a:ea typeface="PT Sans"/>
                <a:cs typeface="PT Sans"/>
                <a:sym typeface="PT Sans"/>
              </a:endParaRPr>
            </a:p>
          </p:txBody>
        </p:sp>
      </p:grpSp>
      <p:pic>
        <p:nvPicPr>
          <p:cNvPr id="46" name="Google Shape;827;p41"/>
          <p:cNvPicPr preferRelativeResize="0">
            <a:picLocks noChangeAspect="1"/>
          </p:cNvPicPr>
          <p:nvPr/>
        </p:nvPicPr>
        <p:blipFill rotWithShape="1">
          <a:blip r:embed="rId4">
            <a:alphaModFix/>
          </a:blip>
          <a:srcRect l="43851" t="434" r="42773" b="35655"/>
          <a:stretch/>
        </p:blipFill>
        <p:spPr>
          <a:xfrm rot="5400000">
            <a:off x="7148191" y="3064733"/>
            <a:ext cx="870010" cy="4157535"/>
          </a:xfrm>
          <a:prstGeom prst="rect">
            <a:avLst/>
          </a:prstGeom>
          <a:noFill/>
          <a:ln>
            <a:noFill/>
          </a:ln>
        </p:spPr>
      </p:pic>
      <p:pic>
        <p:nvPicPr>
          <p:cNvPr id="47" name="Google Shape;828;p41"/>
          <p:cNvPicPr preferRelativeResize="0">
            <a:picLocks noChangeAspect="1"/>
          </p:cNvPicPr>
          <p:nvPr/>
        </p:nvPicPr>
        <p:blipFill rotWithShape="1">
          <a:blip r:embed="rId4">
            <a:alphaModFix/>
          </a:blip>
          <a:srcRect l="29910" t="-313" r="56847" b="29118"/>
          <a:stretch/>
        </p:blipFill>
        <p:spPr>
          <a:xfrm rot="5400000">
            <a:off x="7160912" y="-932678"/>
            <a:ext cx="861412" cy="4631769"/>
          </a:xfrm>
          <a:prstGeom prst="rect">
            <a:avLst/>
          </a:prstGeom>
          <a:noFill/>
          <a:ln>
            <a:noFill/>
          </a:ln>
        </p:spPr>
      </p:pic>
      <p:pic>
        <p:nvPicPr>
          <p:cNvPr id="48" name="Google Shape;829;p41"/>
          <p:cNvPicPr preferRelativeResize="0">
            <a:picLocks noChangeAspect="1"/>
          </p:cNvPicPr>
          <p:nvPr/>
        </p:nvPicPr>
        <p:blipFill rotWithShape="1">
          <a:blip r:embed="rId4">
            <a:alphaModFix/>
          </a:blip>
          <a:srcRect l="2799" t="-159" r="83678" b="24298"/>
          <a:stretch/>
        </p:blipFill>
        <p:spPr>
          <a:xfrm rot="5400000">
            <a:off x="7303448" y="6087585"/>
            <a:ext cx="879637" cy="4935067"/>
          </a:xfrm>
          <a:prstGeom prst="rect">
            <a:avLst/>
          </a:prstGeom>
          <a:noFill/>
          <a:ln>
            <a:noFill/>
          </a:ln>
        </p:spPr>
      </p:pic>
    </p:spTree>
    <p:extLst>
      <p:ext uri="{BB962C8B-B14F-4D97-AF65-F5344CB8AC3E}">
        <p14:creationId xmlns:p14="http://schemas.microsoft.com/office/powerpoint/2010/main" val="31873523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5" name="Grupo 4"/>
          <p:cNvGrpSpPr/>
          <p:nvPr/>
        </p:nvGrpSpPr>
        <p:grpSpPr>
          <a:xfrm rot="16200000">
            <a:off x="10534474" y="1120727"/>
            <a:ext cx="7494044" cy="7494044"/>
            <a:chOff x="10534474" y="1120727"/>
            <a:chExt cx="7494044" cy="7494044"/>
          </a:xfrm>
        </p:grpSpPr>
        <p:pic>
          <p:nvPicPr>
            <p:cNvPr id="26" name="Google Shape;762;p36"/>
            <p:cNvPicPr preferRelativeResize="0">
              <a:picLocks noChangeAspect="1"/>
            </p:cNvPicPr>
            <p:nvPr/>
          </p:nvPicPr>
          <p:blipFill>
            <a:blip r:embed="rId3">
              <a:alphaModFix/>
            </a:blip>
            <a:stretch>
              <a:fillRect/>
            </a:stretch>
          </p:blipFill>
          <p:spPr>
            <a:xfrm rot="1947038" flipH="1">
              <a:off x="10534474" y="1120727"/>
              <a:ext cx="7494044" cy="7494044"/>
            </a:xfrm>
            <a:prstGeom prst="rect">
              <a:avLst/>
            </a:prstGeom>
            <a:noFill/>
            <a:ln>
              <a:noFill/>
            </a:ln>
          </p:spPr>
        </p:pic>
        <p:sp>
          <p:nvSpPr>
            <p:cNvPr id="8" name="Google Shape;794;p40"/>
            <p:cNvSpPr txBox="1"/>
            <p:nvPr/>
          </p:nvSpPr>
          <p:spPr>
            <a:xfrm>
              <a:off x="15703944"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9" name="Google Shape;795;p40"/>
            <p:cNvSpPr txBox="1"/>
            <p:nvPr/>
          </p:nvSpPr>
          <p:spPr>
            <a:xfrm>
              <a:off x="16316855" y="4468233"/>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0" name="Google Shape;796;p40"/>
            <p:cNvSpPr txBox="1"/>
            <p:nvPr/>
          </p:nvSpPr>
          <p:spPr>
            <a:xfrm>
              <a:off x="16428026" y="563164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1" name="Google Shape;797;p40"/>
            <p:cNvSpPr txBox="1"/>
            <p:nvPr/>
          </p:nvSpPr>
          <p:spPr>
            <a:xfrm>
              <a:off x="15628965" y="539153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2" name="Google Shape;798;p40"/>
            <p:cNvSpPr txBox="1"/>
            <p:nvPr/>
          </p:nvSpPr>
          <p:spPr>
            <a:xfrm>
              <a:off x="15926286" y="609329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3" name="Google Shape;799;p40"/>
            <p:cNvSpPr txBox="1"/>
            <p:nvPr/>
          </p:nvSpPr>
          <p:spPr>
            <a:xfrm>
              <a:off x="14754925" y="631483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4" name="Google Shape;800;p40"/>
            <p:cNvSpPr txBox="1"/>
            <p:nvPr/>
          </p:nvSpPr>
          <p:spPr>
            <a:xfrm>
              <a:off x="15331644" y="67764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6" name="Google Shape;801;p40"/>
            <p:cNvSpPr txBox="1"/>
            <p:nvPr/>
          </p:nvSpPr>
          <p:spPr>
            <a:xfrm>
              <a:off x="16883716" y="492988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0" name="Google Shape;802;p40"/>
            <p:cNvSpPr txBox="1"/>
            <p:nvPr/>
          </p:nvSpPr>
          <p:spPr>
            <a:xfrm>
              <a:off x="11996686" y="5398245"/>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1" name="Google Shape;803;p40"/>
            <p:cNvSpPr txBox="1"/>
            <p:nvPr/>
          </p:nvSpPr>
          <p:spPr>
            <a:xfrm>
              <a:off x="11527106" y="52807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2" name="Google Shape;804;p40"/>
            <p:cNvSpPr txBox="1"/>
            <p:nvPr/>
          </p:nvSpPr>
          <p:spPr>
            <a:xfrm>
              <a:off x="11072807"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3" name="Google Shape;805;p40"/>
            <p:cNvSpPr txBox="1"/>
            <p:nvPr/>
          </p:nvSpPr>
          <p:spPr>
            <a:xfrm>
              <a:off x="11174821" y="487427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rgbClr val="00C3B1"/>
                  </a:solidFill>
                  <a:latin typeface="PT Sans"/>
                  <a:ea typeface="PT Sans"/>
                  <a:cs typeface="PT Sans"/>
                  <a:sym typeface="PT Sans"/>
                </a:rPr>
                <a:t>-</a:t>
              </a:r>
              <a:endParaRPr sz="4800">
                <a:solidFill>
                  <a:srgbClr val="00C3B1"/>
                </a:solidFill>
                <a:latin typeface="PT Sans"/>
                <a:ea typeface="PT Sans"/>
                <a:cs typeface="PT Sans"/>
                <a:sym typeface="PT Sans"/>
              </a:endParaRPr>
            </a:p>
          </p:txBody>
        </p:sp>
        <p:sp>
          <p:nvSpPr>
            <p:cNvPr id="24" name="Google Shape;806;p40"/>
            <p:cNvSpPr txBox="1"/>
            <p:nvPr/>
          </p:nvSpPr>
          <p:spPr>
            <a:xfrm>
              <a:off x="11661875" y="36480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5" name="Google Shape;807;p40"/>
            <p:cNvSpPr txBox="1"/>
            <p:nvPr/>
          </p:nvSpPr>
          <p:spPr>
            <a:xfrm>
              <a:off x="11224549" y="384066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7" name="Google Shape;801;p40"/>
            <p:cNvSpPr txBox="1"/>
            <p:nvPr/>
          </p:nvSpPr>
          <p:spPr>
            <a:xfrm>
              <a:off x="16227986" y="37664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8" name="Google Shape;801;p40"/>
            <p:cNvSpPr txBox="1"/>
            <p:nvPr/>
          </p:nvSpPr>
          <p:spPr>
            <a:xfrm>
              <a:off x="14859000" y="3256138"/>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9" name="Google Shape;801;p40"/>
            <p:cNvSpPr txBox="1"/>
            <p:nvPr/>
          </p:nvSpPr>
          <p:spPr>
            <a:xfrm>
              <a:off x="15331644" y="273240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30" name="Google Shape;801;p40"/>
            <p:cNvSpPr txBox="1"/>
            <p:nvPr/>
          </p:nvSpPr>
          <p:spPr>
            <a:xfrm>
              <a:off x="16041836" y="29948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grpSp>
      <p:pic>
        <p:nvPicPr>
          <p:cNvPr id="58" name="Google Shape;827;p41"/>
          <p:cNvPicPr preferRelativeResize="0">
            <a:picLocks noChangeAspect="1"/>
          </p:cNvPicPr>
          <p:nvPr/>
        </p:nvPicPr>
        <p:blipFill rotWithShape="1">
          <a:blip r:embed="rId4">
            <a:alphaModFix/>
          </a:blip>
          <a:srcRect l="43851" t="434" r="42773" b="35655"/>
          <a:stretch/>
        </p:blipFill>
        <p:spPr>
          <a:xfrm rot="5400000">
            <a:off x="7148191" y="3064733"/>
            <a:ext cx="870010" cy="4157535"/>
          </a:xfrm>
          <a:prstGeom prst="rect">
            <a:avLst/>
          </a:prstGeom>
          <a:noFill/>
          <a:ln>
            <a:noFill/>
          </a:ln>
        </p:spPr>
      </p:pic>
      <p:pic>
        <p:nvPicPr>
          <p:cNvPr id="59" name="Google Shape;828;p41"/>
          <p:cNvPicPr preferRelativeResize="0">
            <a:picLocks noChangeAspect="1"/>
          </p:cNvPicPr>
          <p:nvPr/>
        </p:nvPicPr>
        <p:blipFill rotWithShape="1">
          <a:blip r:embed="rId4">
            <a:alphaModFix/>
          </a:blip>
          <a:srcRect l="29910" t="-313" r="56847" b="29118"/>
          <a:stretch/>
        </p:blipFill>
        <p:spPr>
          <a:xfrm rot="5400000">
            <a:off x="7160912" y="-932678"/>
            <a:ext cx="861412" cy="4631769"/>
          </a:xfrm>
          <a:prstGeom prst="rect">
            <a:avLst/>
          </a:prstGeom>
          <a:noFill/>
          <a:ln>
            <a:noFill/>
          </a:ln>
        </p:spPr>
      </p:pic>
      <p:pic>
        <p:nvPicPr>
          <p:cNvPr id="60" name="Google Shape;829;p41"/>
          <p:cNvPicPr preferRelativeResize="0">
            <a:picLocks noChangeAspect="1"/>
          </p:cNvPicPr>
          <p:nvPr/>
        </p:nvPicPr>
        <p:blipFill rotWithShape="1">
          <a:blip r:embed="rId4">
            <a:alphaModFix/>
          </a:blip>
          <a:srcRect l="2799" t="-159" r="83678" b="24298"/>
          <a:stretch/>
        </p:blipFill>
        <p:spPr>
          <a:xfrm rot="5400000">
            <a:off x="7303448" y="6087585"/>
            <a:ext cx="879637" cy="4935067"/>
          </a:xfrm>
          <a:prstGeom prst="rect">
            <a:avLst/>
          </a:prstGeom>
          <a:noFill/>
          <a:ln>
            <a:noFill/>
          </a:ln>
        </p:spPr>
      </p:pic>
    </p:spTree>
    <p:extLst>
      <p:ext uri="{BB962C8B-B14F-4D97-AF65-F5344CB8AC3E}">
        <p14:creationId xmlns:p14="http://schemas.microsoft.com/office/powerpoint/2010/main" val="31202745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5" name="Grupo 4"/>
          <p:cNvGrpSpPr/>
          <p:nvPr/>
        </p:nvGrpSpPr>
        <p:grpSpPr>
          <a:xfrm rot="16200000">
            <a:off x="10534474" y="1120727"/>
            <a:ext cx="7494044" cy="7494044"/>
            <a:chOff x="10534474" y="1120727"/>
            <a:chExt cx="7494044" cy="7494044"/>
          </a:xfrm>
        </p:grpSpPr>
        <p:pic>
          <p:nvPicPr>
            <p:cNvPr id="26" name="Google Shape;762;p36"/>
            <p:cNvPicPr preferRelativeResize="0">
              <a:picLocks noChangeAspect="1"/>
            </p:cNvPicPr>
            <p:nvPr/>
          </p:nvPicPr>
          <p:blipFill>
            <a:blip r:embed="rId3">
              <a:alphaModFix/>
            </a:blip>
            <a:stretch>
              <a:fillRect/>
            </a:stretch>
          </p:blipFill>
          <p:spPr>
            <a:xfrm rot="1947038" flipH="1">
              <a:off x="10534474" y="1120727"/>
              <a:ext cx="7494044" cy="7494044"/>
            </a:xfrm>
            <a:prstGeom prst="rect">
              <a:avLst/>
            </a:prstGeom>
            <a:noFill/>
            <a:ln>
              <a:noFill/>
            </a:ln>
          </p:spPr>
        </p:pic>
        <p:sp>
          <p:nvSpPr>
            <p:cNvPr id="8" name="Google Shape;794;p40"/>
            <p:cNvSpPr txBox="1"/>
            <p:nvPr/>
          </p:nvSpPr>
          <p:spPr>
            <a:xfrm>
              <a:off x="15703944"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9" name="Google Shape;795;p40"/>
            <p:cNvSpPr txBox="1"/>
            <p:nvPr/>
          </p:nvSpPr>
          <p:spPr>
            <a:xfrm>
              <a:off x="16316855" y="4468233"/>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0" name="Google Shape;796;p40"/>
            <p:cNvSpPr txBox="1"/>
            <p:nvPr/>
          </p:nvSpPr>
          <p:spPr>
            <a:xfrm>
              <a:off x="16428026" y="563164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1" name="Google Shape;797;p40"/>
            <p:cNvSpPr txBox="1"/>
            <p:nvPr/>
          </p:nvSpPr>
          <p:spPr>
            <a:xfrm>
              <a:off x="15628965" y="539153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2" name="Google Shape;798;p40"/>
            <p:cNvSpPr txBox="1"/>
            <p:nvPr/>
          </p:nvSpPr>
          <p:spPr>
            <a:xfrm>
              <a:off x="15926286" y="6093299"/>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3" name="Google Shape;799;p40"/>
            <p:cNvSpPr txBox="1"/>
            <p:nvPr/>
          </p:nvSpPr>
          <p:spPr>
            <a:xfrm>
              <a:off x="14754925" y="631483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4" name="Google Shape;800;p40"/>
            <p:cNvSpPr txBox="1"/>
            <p:nvPr/>
          </p:nvSpPr>
          <p:spPr>
            <a:xfrm>
              <a:off x="15331644" y="67764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16" name="Google Shape;801;p40"/>
            <p:cNvSpPr txBox="1"/>
            <p:nvPr/>
          </p:nvSpPr>
          <p:spPr>
            <a:xfrm>
              <a:off x="16883716" y="492988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0" name="Google Shape;802;p40"/>
            <p:cNvSpPr txBox="1"/>
            <p:nvPr/>
          </p:nvSpPr>
          <p:spPr>
            <a:xfrm>
              <a:off x="11996686" y="5398245"/>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1" name="Google Shape;803;p40"/>
            <p:cNvSpPr txBox="1"/>
            <p:nvPr/>
          </p:nvSpPr>
          <p:spPr>
            <a:xfrm>
              <a:off x="11527106" y="52807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2" name="Google Shape;804;p40"/>
            <p:cNvSpPr txBox="1"/>
            <p:nvPr/>
          </p:nvSpPr>
          <p:spPr>
            <a:xfrm>
              <a:off x="11072807" y="4357467"/>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3" name="Google Shape;805;p40"/>
            <p:cNvSpPr txBox="1"/>
            <p:nvPr/>
          </p:nvSpPr>
          <p:spPr>
            <a:xfrm>
              <a:off x="11174821" y="487427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a:solidFill>
                    <a:srgbClr val="00C3B1"/>
                  </a:solidFill>
                  <a:latin typeface="PT Sans"/>
                  <a:ea typeface="PT Sans"/>
                  <a:cs typeface="PT Sans"/>
                  <a:sym typeface="PT Sans"/>
                </a:rPr>
                <a:t>-</a:t>
              </a:r>
              <a:endParaRPr sz="4800">
                <a:solidFill>
                  <a:srgbClr val="00C3B1"/>
                </a:solidFill>
                <a:latin typeface="PT Sans"/>
                <a:ea typeface="PT Sans"/>
                <a:cs typeface="PT Sans"/>
                <a:sym typeface="PT Sans"/>
              </a:endParaRPr>
            </a:p>
          </p:txBody>
        </p:sp>
        <p:sp>
          <p:nvSpPr>
            <p:cNvPr id="24" name="Google Shape;806;p40"/>
            <p:cNvSpPr txBox="1"/>
            <p:nvPr/>
          </p:nvSpPr>
          <p:spPr>
            <a:xfrm>
              <a:off x="11661875" y="36480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5" name="Google Shape;807;p40"/>
            <p:cNvSpPr txBox="1"/>
            <p:nvPr/>
          </p:nvSpPr>
          <p:spPr>
            <a:xfrm>
              <a:off x="11224549" y="3840662"/>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00C3B1"/>
                  </a:solidFill>
                  <a:latin typeface="PT Sans"/>
                  <a:ea typeface="PT Sans"/>
                  <a:cs typeface="PT Sans"/>
                  <a:sym typeface="PT Sans"/>
                </a:rPr>
                <a:t>-</a:t>
              </a:r>
              <a:endParaRPr sz="4800" dirty="0">
                <a:solidFill>
                  <a:srgbClr val="00C3B1"/>
                </a:solidFill>
                <a:latin typeface="PT Sans"/>
                <a:ea typeface="PT Sans"/>
                <a:cs typeface="PT Sans"/>
                <a:sym typeface="PT Sans"/>
              </a:endParaRPr>
            </a:p>
          </p:txBody>
        </p:sp>
        <p:sp>
          <p:nvSpPr>
            <p:cNvPr id="27" name="Google Shape;801;p40"/>
            <p:cNvSpPr txBox="1"/>
            <p:nvPr/>
          </p:nvSpPr>
          <p:spPr>
            <a:xfrm>
              <a:off x="16227986" y="3766466"/>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8" name="Google Shape;801;p40"/>
            <p:cNvSpPr txBox="1"/>
            <p:nvPr/>
          </p:nvSpPr>
          <p:spPr>
            <a:xfrm>
              <a:off x="14859000" y="3256138"/>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29" name="Google Shape;801;p40"/>
            <p:cNvSpPr txBox="1"/>
            <p:nvPr/>
          </p:nvSpPr>
          <p:spPr>
            <a:xfrm>
              <a:off x="15331644" y="2732401"/>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sp>
          <p:nvSpPr>
            <p:cNvPr id="30" name="Google Shape;801;p40"/>
            <p:cNvSpPr txBox="1"/>
            <p:nvPr/>
          </p:nvSpPr>
          <p:spPr>
            <a:xfrm>
              <a:off x="16041836" y="2994880"/>
              <a:ext cx="3723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chemeClr val="lt2"/>
                  </a:solidFill>
                  <a:latin typeface="PT Sans"/>
                  <a:ea typeface="PT Sans"/>
                  <a:cs typeface="PT Sans"/>
                  <a:sym typeface="PT Sans"/>
                </a:rPr>
                <a:t>+</a:t>
              </a:r>
              <a:endParaRPr sz="4800" dirty="0">
                <a:solidFill>
                  <a:schemeClr val="lt2"/>
                </a:solidFill>
                <a:latin typeface="PT Sans"/>
                <a:ea typeface="PT Sans"/>
                <a:cs typeface="PT Sans"/>
                <a:sym typeface="PT Sans"/>
              </a:endParaRPr>
            </a:p>
          </p:txBody>
        </p:sp>
      </p:grpSp>
      <p:grpSp>
        <p:nvGrpSpPr>
          <p:cNvPr id="15" name="Grupo 14"/>
          <p:cNvGrpSpPr/>
          <p:nvPr/>
        </p:nvGrpSpPr>
        <p:grpSpPr>
          <a:xfrm>
            <a:off x="1253225" y="1077829"/>
            <a:ext cx="1932000" cy="1030725"/>
            <a:chOff x="396725" y="447088"/>
            <a:chExt cx="1932000" cy="1030725"/>
          </a:xfrm>
        </p:grpSpPr>
        <p:cxnSp>
          <p:nvCxnSpPr>
            <p:cNvPr id="46" name="Google Shape;882;p43"/>
            <p:cNvCxnSpPr/>
            <p:nvPr/>
          </p:nvCxnSpPr>
          <p:spPr>
            <a:xfrm rot="10800000" flipH="1">
              <a:off x="396725" y="982713"/>
              <a:ext cx="1822500" cy="3600"/>
            </a:xfrm>
            <a:prstGeom prst="straightConnector1">
              <a:avLst/>
            </a:prstGeom>
            <a:noFill/>
            <a:ln w="19050" cap="flat" cmpd="sng">
              <a:solidFill>
                <a:srgbClr val="212121"/>
              </a:solidFill>
              <a:prstDash val="solid"/>
              <a:round/>
              <a:headEnd type="none" w="med" len="med"/>
              <a:tailEnd type="none" w="med" len="med"/>
            </a:ln>
          </p:spPr>
        </p:cxnSp>
        <p:sp>
          <p:nvSpPr>
            <p:cNvPr id="47" name="Google Shape;883;p43"/>
            <p:cNvSpPr txBox="1"/>
            <p:nvPr/>
          </p:nvSpPr>
          <p:spPr>
            <a:xfrm>
              <a:off x="397388" y="447088"/>
              <a:ext cx="37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2"/>
                  </a:solidFill>
                  <a:latin typeface="PT Sans"/>
                  <a:ea typeface="PT Sans"/>
                  <a:cs typeface="PT Sans"/>
                  <a:sym typeface="PT Sans"/>
                </a:rPr>
                <a:t>+</a:t>
              </a:r>
              <a:endParaRPr sz="2500">
                <a:solidFill>
                  <a:schemeClr val="lt2"/>
                </a:solidFill>
                <a:latin typeface="PT Sans"/>
                <a:ea typeface="PT Sans"/>
                <a:cs typeface="PT Sans"/>
                <a:sym typeface="PT Sans"/>
              </a:endParaRPr>
            </a:p>
          </p:txBody>
        </p:sp>
        <p:sp>
          <p:nvSpPr>
            <p:cNvPr id="49" name="Google Shape;885;p43"/>
            <p:cNvSpPr/>
            <p:nvPr/>
          </p:nvSpPr>
          <p:spPr>
            <a:xfrm rot="10800000" flipH="1">
              <a:off x="501300" y="614021"/>
              <a:ext cx="1827425" cy="372294"/>
            </a:xfrm>
            <a:custGeom>
              <a:avLst/>
              <a:gdLst/>
              <a:ahLst/>
              <a:cxnLst/>
              <a:rect l="l" t="t" r="r" b="b"/>
              <a:pathLst>
                <a:path w="73097" h="23766" extrusionOk="0">
                  <a:moveTo>
                    <a:pt x="0" y="577"/>
                  </a:moveTo>
                  <a:cubicBezTo>
                    <a:pt x="1105" y="499"/>
                    <a:pt x="4207" y="69"/>
                    <a:pt x="6628" y="110"/>
                  </a:cubicBezTo>
                  <a:cubicBezTo>
                    <a:pt x="9049" y="151"/>
                    <a:pt x="12625" y="-458"/>
                    <a:pt x="14526" y="822"/>
                  </a:cubicBezTo>
                  <a:cubicBezTo>
                    <a:pt x="16427" y="2102"/>
                    <a:pt x="16850" y="4525"/>
                    <a:pt x="18036" y="7791"/>
                  </a:cubicBezTo>
                  <a:cubicBezTo>
                    <a:pt x="19222" y="11057"/>
                    <a:pt x="20222" y="17787"/>
                    <a:pt x="21643" y="20416"/>
                  </a:cubicBezTo>
                  <a:cubicBezTo>
                    <a:pt x="23064" y="23045"/>
                    <a:pt x="25022" y="23188"/>
                    <a:pt x="26562" y="23564"/>
                  </a:cubicBezTo>
                  <a:cubicBezTo>
                    <a:pt x="28103" y="23940"/>
                    <a:pt x="28700" y="23871"/>
                    <a:pt x="30886" y="22670"/>
                  </a:cubicBezTo>
                  <a:cubicBezTo>
                    <a:pt x="33072" y="21469"/>
                    <a:pt x="36836" y="18860"/>
                    <a:pt x="39678" y="16358"/>
                  </a:cubicBezTo>
                  <a:cubicBezTo>
                    <a:pt x="42521" y="13856"/>
                    <a:pt x="45913" y="9818"/>
                    <a:pt x="47941" y="7657"/>
                  </a:cubicBezTo>
                  <a:cubicBezTo>
                    <a:pt x="49970" y="5496"/>
                    <a:pt x="50593" y="4508"/>
                    <a:pt x="51849" y="3394"/>
                  </a:cubicBezTo>
                  <a:cubicBezTo>
                    <a:pt x="53105" y="2281"/>
                    <a:pt x="53910" y="1484"/>
                    <a:pt x="55475" y="976"/>
                  </a:cubicBezTo>
                  <a:cubicBezTo>
                    <a:pt x="57040" y="468"/>
                    <a:pt x="59281" y="417"/>
                    <a:pt x="61241" y="345"/>
                  </a:cubicBezTo>
                  <a:cubicBezTo>
                    <a:pt x="63201" y="273"/>
                    <a:pt x="65259" y="466"/>
                    <a:pt x="67235" y="544"/>
                  </a:cubicBezTo>
                  <a:cubicBezTo>
                    <a:pt x="69211" y="622"/>
                    <a:pt x="72120" y="767"/>
                    <a:pt x="73097" y="811"/>
                  </a:cubicBezTo>
                </a:path>
              </a:pathLst>
            </a:custGeom>
            <a:noFill/>
            <a:ln w="28575" cap="flat" cmpd="sng">
              <a:solidFill>
                <a:schemeClr val="accent1"/>
              </a:solidFill>
              <a:prstDash val="solid"/>
              <a:round/>
              <a:headEnd type="none" w="med" len="med"/>
              <a:tailEnd type="none" w="med" len="med"/>
            </a:ln>
          </p:spPr>
          <p:txBody>
            <a:bodyPr/>
            <a:lstStyle/>
            <a:p>
              <a:endParaRPr lang="es-ES_tradnl"/>
            </a:p>
          </p:txBody>
        </p:sp>
        <p:sp>
          <p:nvSpPr>
            <p:cNvPr id="50" name="Google Shape;886;p43"/>
            <p:cNvSpPr txBox="1"/>
            <p:nvPr/>
          </p:nvSpPr>
          <p:spPr>
            <a:xfrm>
              <a:off x="397388" y="754513"/>
              <a:ext cx="372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rgbClr val="00C3B1"/>
                  </a:solidFill>
                  <a:latin typeface="PT Sans"/>
                  <a:ea typeface="PT Sans"/>
                  <a:cs typeface="PT Sans"/>
                  <a:sym typeface="PT Sans"/>
                </a:rPr>
                <a:t>-</a:t>
              </a:r>
              <a:endParaRPr sz="3500">
                <a:solidFill>
                  <a:srgbClr val="00C3B1"/>
                </a:solidFill>
                <a:latin typeface="PT Sans"/>
                <a:ea typeface="PT Sans"/>
                <a:cs typeface="PT Sans"/>
                <a:sym typeface="PT Sans"/>
              </a:endParaRPr>
            </a:p>
          </p:txBody>
        </p:sp>
      </p:grpSp>
      <p:grpSp>
        <p:nvGrpSpPr>
          <p:cNvPr id="7" name="Grupo 6"/>
          <p:cNvGrpSpPr/>
          <p:nvPr/>
        </p:nvGrpSpPr>
        <p:grpSpPr>
          <a:xfrm>
            <a:off x="1311125" y="4628137"/>
            <a:ext cx="1827425" cy="1030725"/>
            <a:chOff x="397063" y="2030963"/>
            <a:chExt cx="1827425" cy="1030725"/>
          </a:xfrm>
        </p:grpSpPr>
        <p:cxnSp>
          <p:nvCxnSpPr>
            <p:cNvPr id="48" name="Google Shape;884;p43"/>
            <p:cNvCxnSpPr/>
            <p:nvPr/>
          </p:nvCxnSpPr>
          <p:spPr>
            <a:xfrm rot="10800000" flipH="1">
              <a:off x="399525" y="2564363"/>
              <a:ext cx="1822500" cy="3600"/>
            </a:xfrm>
            <a:prstGeom prst="straightConnector1">
              <a:avLst/>
            </a:prstGeom>
            <a:noFill/>
            <a:ln w="19050" cap="flat" cmpd="sng">
              <a:solidFill>
                <a:srgbClr val="212121"/>
              </a:solidFill>
              <a:prstDash val="solid"/>
              <a:round/>
              <a:headEnd type="none" w="med" len="med"/>
              <a:tailEnd type="none" w="med" len="med"/>
            </a:ln>
          </p:spPr>
        </p:cxnSp>
        <p:sp>
          <p:nvSpPr>
            <p:cNvPr id="52" name="Google Shape;888;p43"/>
            <p:cNvSpPr/>
            <p:nvPr/>
          </p:nvSpPr>
          <p:spPr>
            <a:xfrm>
              <a:off x="397063" y="2523409"/>
              <a:ext cx="1827425" cy="45868"/>
            </a:xfrm>
            <a:custGeom>
              <a:avLst/>
              <a:gdLst/>
              <a:ahLst/>
              <a:cxnLst/>
              <a:rect l="l" t="t" r="r" b="b"/>
              <a:pathLst>
                <a:path w="73097" h="23766" extrusionOk="0">
                  <a:moveTo>
                    <a:pt x="0" y="577"/>
                  </a:moveTo>
                  <a:cubicBezTo>
                    <a:pt x="1105" y="499"/>
                    <a:pt x="4207" y="69"/>
                    <a:pt x="6628" y="110"/>
                  </a:cubicBezTo>
                  <a:cubicBezTo>
                    <a:pt x="9049" y="151"/>
                    <a:pt x="12625" y="-458"/>
                    <a:pt x="14526" y="822"/>
                  </a:cubicBezTo>
                  <a:cubicBezTo>
                    <a:pt x="16427" y="2102"/>
                    <a:pt x="16850" y="4525"/>
                    <a:pt x="18036" y="7791"/>
                  </a:cubicBezTo>
                  <a:cubicBezTo>
                    <a:pt x="19222" y="11057"/>
                    <a:pt x="20222" y="17787"/>
                    <a:pt x="21643" y="20416"/>
                  </a:cubicBezTo>
                  <a:cubicBezTo>
                    <a:pt x="23064" y="23045"/>
                    <a:pt x="25022" y="23188"/>
                    <a:pt x="26562" y="23564"/>
                  </a:cubicBezTo>
                  <a:cubicBezTo>
                    <a:pt x="28103" y="23940"/>
                    <a:pt x="28700" y="23871"/>
                    <a:pt x="30886" y="22670"/>
                  </a:cubicBezTo>
                  <a:cubicBezTo>
                    <a:pt x="33072" y="21469"/>
                    <a:pt x="36836" y="18860"/>
                    <a:pt x="39678" y="16358"/>
                  </a:cubicBezTo>
                  <a:cubicBezTo>
                    <a:pt x="42521" y="13856"/>
                    <a:pt x="45913" y="9818"/>
                    <a:pt x="47941" y="7657"/>
                  </a:cubicBezTo>
                  <a:cubicBezTo>
                    <a:pt x="49970" y="5496"/>
                    <a:pt x="50593" y="4508"/>
                    <a:pt x="51849" y="3394"/>
                  </a:cubicBezTo>
                  <a:cubicBezTo>
                    <a:pt x="53105" y="2281"/>
                    <a:pt x="53910" y="1484"/>
                    <a:pt x="55475" y="976"/>
                  </a:cubicBezTo>
                  <a:cubicBezTo>
                    <a:pt x="57040" y="468"/>
                    <a:pt x="59281" y="417"/>
                    <a:pt x="61241" y="345"/>
                  </a:cubicBezTo>
                  <a:cubicBezTo>
                    <a:pt x="63201" y="273"/>
                    <a:pt x="65259" y="466"/>
                    <a:pt x="67235" y="544"/>
                  </a:cubicBezTo>
                  <a:cubicBezTo>
                    <a:pt x="69211" y="622"/>
                    <a:pt x="72120" y="767"/>
                    <a:pt x="73097" y="811"/>
                  </a:cubicBezTo>
                </a:path>
              </a:pathLst>
            </a:custGeom>
            <a:noFill/>
            <a:ln w="28575" cap="flat" cmpd="sng">
              <a:solidFill>
                <a:srgbClr val="6AA84F"/>
              </a:solidFill>
              <a:prstDash val="solid"/>
              <a:round/>
              <a:headEnd type="none" w="med" len="med"/>
              <a:tailEnd type="none" w="med" len="med"/>
            </a:ln>
          </p:spPr>
          <p:txBody>
            <a:bodyPr/>
            <a:lstStyle/>
            <a:p>
              <a:endParaRPr lang="es-ES_tradnl"/>
            </a:p>
          </p:txBody>
        </p:sp>
        <p:sp>
          <p:nvSpPr>
            <p:cNvPr id="53" name="Google Shape;889;p43"/>
            <p:cNvSpPr txBox="1"/>
            <p:nvPr/>
          </p:nvSpPr>
          <p:spPr>
            <a:xfrm>
              <a:off x="400188" y="2030963"/>
              <a:ext cx="37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2"/>
                  </a:solidFill>
                  <a:latin typeface="PT Sans"/>
                  <a:ea typeface="PT Sans"/>
                  <a:cs typeface="PT Sans"/>
                  <a:sym typeface="PT Sans"/>
                </a:rPr>
                <a:t>+</a:t>
              </a:r>
              <a:endParaRPr sz="2500">
                <a:solidFill>
                  <a:schemeClr val="lt2"/>
                </a:solidFill>
                <a:latin typeface="PT Sans"/>
                <a:ea typeface="PT Sans"/>
                <a:cs typeface="PT Sans"/>
                <a:sym typeface="PT Sans"/>
              </a:endParaRPr>
            </a:p>
          </p:txBody>
        </p:sp>
        <p:sp>
          <p:nvSpPr>
            <p:cNvPr id="55" name="Google Shape;891;p43"/>
            <p:cNvSpPr txBox="1"/>
            <p:nvPr/>
          </p:nvSpPr>
          <p:spPr>
            <a:xfrm>
              <a:off x="400188" y="2338388"/>
              <a:ext cx="372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rgbClr val="00C3B1"/>
                  </a:solidFill>
                  <a:latin typeface="PT Sans"/>
                  <a:ea typeface="PT Sans"/>
                  <a:cs typeface="PT Sans"/>
                  <a:sym typeface="PT Sans"/>
                </a:rPr>
                <a:t>-</a:t>
              </a:r>
              <a:endParaRPr sz="3500">
                <a:solidFill>
                  <a:srgbClr val="00C3B1"/>
                </a:solidFill>
                <a:latin typeface="PT Sans"/>
                <a:ea typeface="PT Sans"/>
                <a:cs typeface="PT Sans"/>
                <a:sym typeface="PT Sans"/>
              </a:endParaRPr>
            </a:p>
          </p:txBody>
        </p:sp>
      </p:grpSp>
      <p:grpSp>
        <p:nvGrpSpPr>
          <p:cNvPr id="6" name="Grupo 5"/>
          <p:cNvGrpSpPr/>
          <p:nvPr/>
        </p:nvGrpSpPr>
        <p:grpSpPr>
          <a:xfrm>
            <a:off x="1307975" y="8039755"/>
            <a:ext cx="1830575" cy="1030725"/>
            <a:chOff x="393925" y="3614850"/>
            <a:chExt cx="1830575" cy="1030725"/>
          </a:xfrm>
        </p:grpSpPr>
        <p:cxnSp>
          <p:nvCxnSpPr>
            <p:cNvPr id="51" name="Google Shape;887;p43"/>
            <p:cNvCxnSpPr/>
            <p:nvPr/>
          </p:nvCxnSpPr>
          <p:spPr>
            <a:xfrm rot="10800000" flipH="1">
              <a:off x="393925" y="4138400"/>
              <a:ext cx="1822500" cy="3600"/>
            </a:xfrm>
            <a:prstGeom prst="straightConnector1">
              <a:avLst/>
            </a:prstGeom>
            <a:noFill/>
            <a:ln w="19050" cap="flat" cmpd="sng">
              <a:solidFill>
                <a:srgbClr val="212121"/>
              </a:solidFill>
              <a:prstDash val="solid"/>
              <a:round/>
              <a:headEnd type="none" w="med" len="med"/>
              <a:tailEnd type="none" w="med" len="med"/>
            </a:ln>
          </p:spPr>
        </p:cxnSp>
        <p:sp>
          <p:nvSpPr>
            <p:cNvPr id="54" name="Google Shape;890;p43"/>
            <p:cNvSpPr/>
            <p:nvPr/>
          </p:nvSpPr>
          <p:spPr>
            <a:xfrm>
              <a:off x="397075" y="4138403"/>
              <a:ext cx="1827425" cy="440325"/>
            </a:xfrm>
            <a:custGeom>
              <a:avLst/>
              <a:gdLst/>
              <a:ahLst/>
              <a:cxnLst/>
              <a:rect l="l" t="t" r="r" b="b"/>
              <a:pathLst>
                <a:path w="73097" h="23766" extrusionOk="0">
                  <a:moveTo>
                    <a:pt x="0" y="577"/>
                  </a:moveTo>
                  <a:cubicBezTo>
                    <a:pt x="1105" y="499"/>
                    <a:pt x="4207" y="69"/>
                    <a:pt x="6628" y="110"/>
                  </a:cubicBezTo>
                  <a:cubicBezTo>
                    <a:pt x="9049" y="151"/>
                    <a:pt x="12625" y="-458"/>
                    <a:pt x="14526" y="822"/>
                  </a:cubicBezTo>
                  <a:cubicBezTo>
                    <a:pt x="16427" y="2102"/>
                    <a:pt x="16850" y="4525"/>
                    <a:pt x="18036" y="7791"/>
                  </a:cubicBezTo>
                  <a:cubicBezTo>
                    <a:pt x="19222" y="11057"/>
                    <a:pt x="20222" y="17787"/>
                    <a:pt x="21643" y="20416"/>
                  </a:cubicBezTo>
                  <a:cubicBezTo>
                    <a:pt x="23064" y="23045"/>
                    <a:pt x="25022" y="23188"/>
                    <a:pt x="26562" y="23564"/>
                  </a:cubicBezTo>
                  <a:cubicBezTo>
                    <a:pt x="28103" y="23940"/>
                    <a:pt x="28700" y="23871"/>
                    <a:pt x="30886" y="22670"/>
                  </a:cubicBezTo>
                  <a:cubicBezTo>
                    <a:pt x="33072" y="21469"/>
                    <a:pt x="36836" y="18860"/>
                    <a:pt x="39678" y="16358"/>
                  </a:cubicBezTo>
                  <a:cubicBezTo>
                    <a:pt x="42521" y="13856"/>
                    <a:pt x="45913" y="9818"/>
                    <a:pt x="47941" y="7657"/>
                  </a:cubicBezTo>
                  <a:cubicBezTo>
                    <a:pt x="49970" y="5496"/>
                    <a:pt x="50593" y="4508"/>
                    <a:pt x="51849" y="3394"/>
                  </a:cubicBezTo>
                  <a:cubicBezTo>
                    <a:pt x="53105" y="2281"/>
                    <a:pt x="53910" y="1484"/>
                    <a:pt x="55475" y="976"/>
                  </a:cubicBezTo>
                  <a:cubicBezTo>
                    <a:pt x="57040" y="468"/>
                    <a:pt x="59281" y="417"/>
                    <a:pt x="61241" y="345"/>
                  </a:cubicBezTo>
                  <a:cubicBezTo>
                    <a:pt x="63201" y="273"/>
                    <a:pt x="65259" y="466"/>
                    <a:pt x="67235" y="544"/>
                  </a:cubicBezTo>
                  <a:cubicBezTo>
                    <a:pt x="69211" y="622"/>
                    <a:pt x="72120" y="767"/>
                    <a:pt x="73097" y="811"/>
                  </a:cubicBezTo>
                </a:path>
              </a:pathLst>
            </a:custGeom>
            <a:noFill/>
            <a:ln w="28575" cap="flat" cmpd="sng">
              <a:solidFill>
                <a:srgbClr val="E06666"/>
              </a:solidFill>
              <a:prstDash val="solid"/>
              <a:round/>
              <a:headEnd type="none" w="med" len="med"/>
              <a:tailEnd type="none" w="med" len="med"/>
            </a:ln>
          </p:spPr>
          <p:txBody>
            <a:bodyPr/>
            <a:lstStyle/>
            <a:p>
              <a:endParaRPr lang="es-ES_tradnl"/>
            </a:p>
          </p:txBody>
        </p:sp>
        <p:sp>
          <p:nvSpPr>
            <p:cNvPr id="56" name="Google Shape;892;p43"/>
            <p:cNvSpPr txBox="1"/>
            <p:nvPr/>
          </p:nvSpPr>
          <p:spPr>
            <a:xfrm>
              <a:off x="394588" y="3614850"/>
              <a:ext cx="372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2"/>
                  </a:solidFill>
                  <a:latin typeface="PT Sans"/>
                  <a:ea typeface="PT Sans"/>
                  <a:cs typeface="PT Sans"/>
                  <a:sym typeface="PT Sans"/>
                </a:rPr>
                <a:t>+</a:t>
              </a:r>
              <a:endParaRPr sz="2500">
                <a:solidFill>
                  <a:schemeClr val="lt2"/>
                </a:solidFill>
                <a:latin typeface="PT Sans"/>
                <a:ea typeface="PT Sans"/>
                <a:cs typeface="PT Sans"/>
                <a:sym typeface="PT Sans"/>
              </a:endParaRPr>
            </a:p>
          </p:txBody>
        </p:sp>
        <p:sp>
          <p:nvSpPr>
            <p:cNvPr id="57" name="Google Shape;893;p43"/>
            <p:cNvSpPr txBox="1"/>
            <p:nvPr/>
          </p:nvSpPr>
          <p:spPr>
            <a:xfrm>
              <a:off x="394588" y="3922275"/>
              <a:ext cx="3723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rgbClr val="00C3B1"/>
                  </a:solidFill>
                  <a:latin typeface="PT Sans"/>
                  <a:ea typeface="PT Sans"/>
                  <a:cs typeface="PT Sans"/>
                  <a:sym typeface="PT Sans"/>
                </a:rPr>
                <a:t>-</a:t>
              </a:r>
              <a:endParaRPr sz="3500">
                <a:solidFill>
                  <a:srgbClr val="00C3B1"/>
                </a:solidFill>
                <a:latin typeface="PT Sans"/>
                <a:ea typeface="PT Sans"/>
                <a:cs typeface="PT Sans"/>
                <a:sym typeface="PT Sans"/>
              </a:endParaRPr>
            </a:p>
          </p:txBody>
        </p:sp>
      </p:grpSp>
      <p:pic>
        <p:nvPicPr>
          <p:cNvPr id="58" name="Google Shape;827;p41"/>
          <p:cNvPicPr preferRelativeResize="0">
            <a:picLocks noChangeAspect="1"/>
          </p:cNvPicPr>
          <p:nvPr/>
        </p:nvPicPr>
        <p:blipFill rotWithShape="1">
          <a:blip r:embed="rId4">
            <a:alphaModFix/>
          </a:blip>
          <a:srcRect l="43851" t="434" r="42773" b="35655"/>
          <a:stretch/>
        </p:blipFill>
        <p:spPr>
          <a:xfrm rot="5400000">
            <a:off x="7148191" y="3064733"/>
            <a:ext cx="870010" cy="4157535"/>
          </a:xfrm>
          <a:prstGeom prst="rect">
            <a:avLst/>
          </a:prstGeom>
          <a:noFill/>
          <a:ln>
            <a:noFill/>
          </a:ln>
        </p:spPr>
      </p:pic>
      <p:pic>
        <p:nvPicPr>
          <p:cNvPr id="59" name="Google Shape;828;p41"/>
          <p:cNvPicPr preferRelativeResize="0">
            <a:picLocks noChangeAspect="1"/>
          </p:cNvPicPr>
          <p:nvPr/>
        </p:nvPicPr>
        <p:blipFill rotWithShape="1">
          <a:blip r:embed="rId4">
            <a:alphaModFix/>
          </a:blip>
          <a:srcRect l="29910" t="-313" r="56847" b="29118"/>
          <a:stretch/>
        </p:blipFill>
        <p:spPr>
          <a:xfrm rot="5400000">
            <a:off x="7160912" y="-932678"/>
            <a:ext cx="861412" cy="4631769"/>
          </a:xfrm>
          <a:prstGeom prst="rect">
            <a:avLst/>
          </a:prstGeom>
          <a:noFill/>
          <a:ln>
            <a:noFill/>
          </a:ln>
        </p:spPr>
      </p:pic>
      <p:pic>
        <p:nvPicPr>
          <p:cNvPr id="60" name="Google Shape;829;p41"/>
          <p:cNvPicPr preferRelativeResize="0">
            <a:picLocks noChangeAspect="1"/>
          </p:cNvPicPr>
          <p:nvPr/>
        </p:nvPicPr>
        <p:blipFill rotWithShape="1">
          <a:blip r:embed="rId4">
            <a:alphaModFix/>
          </a:blip>
          <a:srcRect l="2799" t="-159" r="83678" b="24298"/>
          <a:stretch/>
        </p:blipFill>
        <p:spPr>
          <a:xfrm rot="5400000">
            <a:off x="7303448" y="6087585"/>
            <a:ext cx="879637" cy="4935067"/>
          </a:xfrm>
          <a:prstGeom prst="rect">
            <a:avLst/>
          </a:prstGeom>
          <a:noFill/>
          <a:ln>
            <a:noFill/>
          </a:ln>
        </p:spPr>
      </p:pic>
    </p:spTree>
    <p:extLst>
      <p:ext uri="{BB962C8B-B14F-4D97-AF65-F5344CB8AC3E}">
        <p14:creationId xmlns:p14="http://schemas.microsoft.com/office/powerpoint/2010/main" val="20669394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0" name="Google Shape;901;p44"/>
          <p:cNvSpPr txBox="1"/>
          <p:nvPr/>
        </p:nvSpPr>
        <p:spPr>
          <a:xfrm>
            <a:off x="4827900" y="9563100"/>
            <a:ext cx="8632200" cy="369302"/>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dirty="0">
                <a:solidFill>
                  <a:schemeClr val="bg1"/>
                </a:solidFill>
                <a:latin typeface="Agrandir Narrow" panose="020B0604020202020204" charset="0"/>
                <a:ea typeface="PT Sans"/>
                <a:cs typeface="PT Sans"/>
                <a:sym typeface="PT Sans"/>
              </a:rPr>
              <a:t>The neurophysiological bases of EEG and EEG measurement: A review for the rest of us. ALICE F. JACKSON &amp; DONALD J. BOLGER</a:t>
            </a:r>
            <a:endParaRPr sz="1200" dirty="0">
              <a:solidFill>
                <a:schemeClr val="bg1"/>
              </a:solidFill>
              <a:latin typeface="Agrandir Narrow" panose="020B0604020202020204" charset="0"/>
              <a:ea typeface="PT Sans"/>
              <a:cs typeface="PT Sans"/>
              <a:sym typeface="PT Sans"/>
            </a:endParaRPr>
          </a:p>
        </p:txBody>
      </p:sp>
      <p:pic>
        <p:nvPicPr>
          <p:cNvPr id="41" name="Google Shape;902;p44"/>
          <p:cNvPicPr preferRelativeResize="0">
            <a:picLocks noChangeAspect="1"/>
          </p:cNvPicPr>
          <p:nvPr/>
        </p:nvPicPr>
        <p:blipFill>
          <a:blip r:embed="rId3">
            <a:alphaModFix/>
          </a:blip>
          <a:stretch>
            <a:fillRect/>
          </a:stretch>
        </p:blipFill>
        <p:spPr>
          <a:xfrm>
            <a:off x="2438399" y="600426"/>
            <a:ext cx="5946627" cy="8548255"/>
          </a:xfrm>
          <a:prstGeom prst="rect">
            <a:avLst/>
          </a:prstGeom>
          <a:noFill/>
          <a:ln>
            <a:noFill/>
          </a:ln>
        </p:spPr>
      </p:pic>
      <p:pic>
        <p:nvPicPr>
          <p:cNvPr id="42" name="Google Shape;907;p45"/>
          <p:cNvPicPr preferRelativeResize="0">
            <a:picLocks noChangeAspect="1"/>
          </p:cNvPicPr>
          <p:nvPr/>
        </p:nvPicPr>
        <p:blipFill>
          <a:blip r:embed="rId4">
            <a:alphaModFix/>
          </a:blip>
          <a:stretch>
            <a:fillRect/>
          </a:stretch>
        </p:blipFill>
        <p:spPr>
          <a:xfrm>
            <a:off x="11353801" y="600428"/>
            <a:ext cx="4337234" cy="8548254"/>
          </a:xfrm>
          <a:prstGeom prst="rect">
            <a:avLst/>
          </a:prstGeom>
          <a:noFill/>
          <a:ln>
            <a:noFill/>
          </a:ln>
        </p:spPr>
      </p:pic>
    </p:spTree>
    <p:extLst>
      <p:ext uri="{BB962C8B-B14F-4D97-AF65-F5344CB8AC3E}">
        <p14:creationId xmlns:p14="http://schemas.microsoft.com/office/powerpoint/2010/main" val="21983328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074568" y="2945507"/>
            <a:ext cx="5222954" cy="4395986"/>
          </a:xfrm>
          <a:custGeom>
            <a:avLst/>
            <a:gdLst/>
            <a:ahLst/>
            <a:cxnLst/>
            <a:rect l="l" t="t" r="r" b="b"/>
            <a:pathLst>
              <a:path w="5222954" h="4395986">
                <a:moveTo>
                  <a:pt x="0" y="0"/>
                </a:moveTo>
                <a:lnTo>
                  <a:pt x="5222954" y="0"/>
                </a:lnTo>
                <a:lnTo>
                  <a:pt x="5222954" y="4395986"/>
                </a:lnTo>
                <a:lnTo>
                  <a:pt x="0" y="4395986"/>
                </a:lnTo>
                <a:lnTo>
                  <a:pt x="0" y="0"/>
                </a:lnTo>
                <a:close/>
              </a:path>
            </a:pathLst>
          </a:custGeom>
          <a:blipFill>
            <a:blip r:embed="rId3"/>
            <a:stretch>
              <a:fillRect/>
            </a:stretch>
          </a:blipFill>
        </p:spPr>
        <p:txBody>
          <a:bodyPr/>
          <a:lstStyle/>
          <a:p>
            <a:endParaRPr lang="es-ES_tradnl"/>
          </a:p>
        </p:txBody>
      </p:sp>
      <p:sp>
        <p:nvSpPr>
          <p:cNvPr id="3" name="Freeform 3"/>
          <p:cNvSpPr/>
          <p:nvPr/>
        </p:nvSpPr>
        <p:spPr>
          <a:xfrm>
            <a:off x="10997713" y="2945507"/>
            <a:ext cx="4130289" cy="4114800"/>
          </a:xfrm>
          <a:custGeom>
            <a:avLst/>
            <a:gdLst/>
            <a:ahLst/>
            <a:cxnLst/>
            <a:rect l="l" t="t" r="r" b="b"/>
            <a:pathLst>
              <a:path w="4130289" h="4114800">
                <a:moveTo>
                  <a:pt x="0" y="0"/>
                </a:moveTo>
                <a:lnTo>
                  <a:pt x="4130288" y="0"/>
                </a:lnTo>
                <a:lnTo>
                  <a:pt x="4130288"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s-ES_tradnl"/>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40" name="Google Shape;901;p44"/>
          <p:cNvSpPr txBox="1"/>
          <p:nvPr/>
        </p:nvSpPr>
        <p:spPr>
          <a:xfrm>
            <a:off x="4827900" y="9563100"/>
            <a:ext cx="8632200" cy="369302"/>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dirty="0">
                <a:solidFill>
                  <a:schemeClr val="bg1"/>
                </a:solidFill>
                <a:latin typeface="Agrandir Narrow" panose="020B0604020202020204" charset="0"/>
                <a:ea typeface="PT Sans"/>
                <a:cs typeface="PT Sans"/>
                <a:sym typeface="PT Sans"/>
              </a:rPr>
              <a:t>The neurophysiological bases of EEG and EEG measurement: A review for the rest of us. ALICE F. JACKSON &amp; DONALD J. BOLGER</a:t>
            </a:r>
            <a:endParaRPr sz="1200" dirty="0">
              <a:solidFill>
                <a:schemeClr val="bg1"/>
              </a:solidFill>
              <a:latin typeface="Agrandir Narrow" panose="020B0604020202020204" charset="0"/>
              <a:ea typeface="PT Sans"/>
              <a:cs typeface="PT Sans"/>
              <a:sym typeface="PT Sans"/>
            </a:endParaRPr>
          </a:p>
        </p:txBody>
      </p:sp>
      <p:pic>
        <p:nvPicPr>
          <p:cNvPr id="6" name="Google Shape;936;p50"/>
          <p:cNvPicPr preferRelativeResize="0">
            <a:picLocks noChangeAspect="1"/>
          </p:cNvPicPr>
          <p:nvPr/>
        </p:nvPicPr>
        <p:blipFill>
          <a:blip r:embed="rId3">
            <a:alphaModFix/>
          </a:blip>
          <a:stretch>
            <a:fillRect/>
          </a:stretch>
        </p:blipFill>
        <p:spPr>
          <a:xfrm>
            <a:off x="5698227" y="723900"/>
            <a:ext cx="6891545" cy="8191500"/>
          </a:xfrm>
          <a:prstGeom prst="rect">
            <a:avLst/>
          </a:prstGeom>
          <a:noFill/>
          <a:ln>
            <a:noFill/>
          </a:ln>
        </p:spPr>
      </p:pic>
      <p:pic>
        <p:nvPicPr>
          <p:cNvPr id="7" name="Google Shape;937;p50"/>
          <p:cNvPicPr preferRelativeResize="0"/>
          <p:nvPr/>
        </p:nvPicPr>
        <p:blipFill rotWithShape="1">
          <a:blip r:embed="rId4">
            <a:alphaModFix/>
          </a:blip>
          <a:srcRect l="12418" t="21319" r="65153" b="12695"/>
          <a:stretch/>
        </p:blipFill>
        <p:spPr>
          <a:xfrm>
            <a:off x="3124200" y="3929862"/>
            <a:ext cx="1075875" cy="1779575"/>
          </a:xfrm>
          <a:prstGeom prst="rect">
            <a:avLst/>
          </a:prstGeom>
          <a:noFill/>
          <a:ln>
            <a:noFill/>
          </a:ln>
        </p:spPr>
      </p:pic>
    </p:spTree>
    <p:extLst>
      <p:ext uri="{BB962C8B-B14F-4D97-AF65-F5344CB8AC3E}">
        <p14:creationId xmlns:p14="http://schemas.microsoft.com/office/powerpoint/2010/main" val="38799426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706377" y="2034714"/>
            <a:ext cx="6822894" cy="6731922"/>
          </a:xfrm>
          <a:custGeom>
            <a:avLst/>
            <a:gdLst/>
            <a:ahLst/>
            <a:cxnLst/>
            <a:rect l="l" t="t" r="r" b="b"/>
            <a:pathLst>
              <a:path w="6822894" h="6731922">
                <a:moveTo>
                  <a:pt x="0" y="0"/>
                </a:moveTo>
                <a:lnTo>
                  <a:pt x="6822893" y="0"/>
                </a:lnTo>
                <a:lnTo>
                  <a:pt x="6822893" y="6731922"/>
                </a:lnTo>
                <a:lnTo>
                  <a:pt x="0" y="6731922"/>
                </a:lnTo>
                <a:lnTo>
                  <a:pt x="0" y="0"/>
                </a:lnTo>
                <a:close/>
              </a:path>
            </a:pathLst>
          </a:custGeom>
          <a:blipFill>
            <a:blip r:embed="rId5"/>
            <a:stretch>
              <a:fillRect/>
            </a:stretch>
          </a:blipFill>
        </p:spPr>
        <p:txBody>
          <a:bodyPr/>
          <a:lstStyle/>
          <a:p>
            <a:endParaRPr lang="es-ES_tradnl"/>
          </a:p>
        </p:txBody>
      </p:sp>
      <p:pic>
        <p:nvPicPr>
          <p:cNvPr id="3" name="Picture 3"/>
          <p:cNvPicPr>
            <a:picLocks noChangeAspect="1"/>
          </p:cNvPicPr>
          <p:nvPr/>
        </p:nvPicPr>
        <p:blipFill>
          <a:blip r:embed="rId6"/>
          <a:srcRect/>
          <a:stretch>
            <a:fillRect/>
          </a:stretch>
        </p:blipFill>
        <p:spPr>
          <a:xfrm rot="-5400000">
            <a:off x="572955" y="4041878"/>
            <a:ext cx="2505694" cy="1365603"/>
          </a:xfrm>
          <a:prstGeom prst="rect">
            <a:avLst/>
          </a:prstGeom>
        </p:spPr>
      </p:pic>
      <p:sp>
        <p:nvSpPr>
          <p:cNvPr id="4" name="Freeform 4"/>
          <p:cNvSpPr/>
          <p:nvPr/>
        </p:nvSpPr>
        <p:spPr>
          <a:xfrm>
            <a:off x="6936514" y="2944292"/>
            <a:ext cx="2207486" cy="2199208"/>
          </a:xfrm>
          <a:custGeom>
            <a:avLst/>
            <a:gdLst/>
            <a:ahLst/>
            <a:cxnLst/>
            <a:rect l="l" t="t" r="r" b="b"/>
            <a:pathLst>
              <a:path w="2207486" h="2199208">
                <a:moveTo>
                  <a:pt x="0" y="0"/>
                </a:moveTo>
                <a:lnTo>
                  <a:pt x="2207486" y="0"/>
                </a:lnTo>
                <a:lnTo>
                  <a:pt x="2207486" y="2199208"/>
                </a:lnTo>
                <a:lnTo>
                  <a:pt x="0" y="219920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es-ES_tradnl"/>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10607419" y="2371883"/>
            <a:ext cx="6651881" cy="5543234"/>
          </a:xfrm>
          <a:prstGeom prst="rect">
            <a:avLst/>
          </a:prstGeom>
        </p:spPr>
      </p:pic>
    </p:spTree>
    <p:extLst>
      <p:ext uri="{BB962C8B-B14F-4D97-AF65-F5344CB8AC3E}">
        <p14:creationId xmlns:p14="http://schemas.microsoft.com/office/powerpoint/2010/main" val="247828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534855" y="1628776"/>
            <a:ext cx="15218291" cy="6600823"/>
          </a:xfrm>
          <a:prstGeom prst="rect">
            <a:avLst/>
          </a:prstGeom>
        </p:spPr>
        <p:txBody>
          <a:bodyPr lIns="0" tIns="0" rIns="0" bIns="0" rtlCol="0" anchor="t">
            <a:spAutoFit/>
          </a:bodyPr>
          <a:lstStyle/>
          <a:p>
            <a:pPr marL="0" marR="0" lvl="0" indent="0" algn="ctr" defTabSz="914400" rtl="0" eaLnBrk="1" fontAlgn="auto" latinLnBrk="0" hangingPunct="1">
              <a:lnSpc>
                <a:spcPts val="12600"/>
              </a:lnSpc>
              <a:spcBef>
                <a:spcPts val="0"/>
              </a:spcBef>
              <a:spcAft>
                <a:spcPts val="0"/>
              </a:spcAft>
              <a:buClrTx/>
              <a:buSzTx/>
              <a:buFontTx/>
              <a:buNone/>
              <a:tabLst/>
              <a:defRPr/>
            </a:pPr>
            <a:r>
              <a:rPr kumimoji="0" lang="en-US" sz="9000" b="0" i="0" u="none" strike="noStrike" kern="1200" cap="none" spc="0" normalizeH="0" baseline="0" noProof="0">
                <a:ln>
                  <a:noFill/>
                </a:ln>
                <a:solidFill>
                  <a:srgbClr val="FFFFFF"/>
                </a:solidFill>
                <a:effectLst/>
                <a:uLnTx/>
                <a:uFillTx/>
                <a:latin typeface="Agrandir Narrow Bold"/>
                <a:ea typeface="+mn-ea"/>
                <a:cs typeface="+mn-cs"/>
              </a:rPr>
              <a:t>1)  El EEG es la </a:t>
            </a:r>
            <a:r>
              <a:rPr kumimoji="0" lang="en-US" sz="9000" b="0" i="0" u="none" strike="noStrike" kern="1200" cap="none" spc="0" normalizeH="0" baseline="0" noProof="0">
                <a:ln>
                  <a:noFill/>
                </a:ln>
                <a:solidFill>
                  <a:srgbClr val="00C4CC"/>
                </a:solidFill>
                <a:effectLst/>
                <a:uLnTx/>
                <a:uFillTx/>
                <a:latin typeface="Agrandir Narrow Bold"/>
                <a:ea typeface="+mn-ea"/>
                <a:cs typeface="+mn-cs"/>
              </a:rPr>
              <a:t>suma de potenciales dendríticos postsinápticos</a:t>
            </a:r>
            <a:r>
              <a:rPr kumimoji="0" lang="en-US" sz="9000" b="0" i="0" u="none" strike="noStrike" kern="1200" cap="none" spc="0" normalizeH="0" baseline="0" noProof="0">
                <a:ln>
                  <a:noFill/>
                </a:ln>
                <a:solidFill>
                  <a:srgbClr val="FFFFFF"/>
                </a:solidFill>
                <a:effectLst/>
                <a:uLnTx/>
                <a:uFillTx/>
                <a:latin typeface="Agrandir Narrow Bold"/>
                <a:ea typeface="+mn-ea"/>
                <a:cs typeface="+mn-cs"/>
              </a:rPr>
              <a:t> y </a:t>
            </a:r>
            <a:r>
              <a:rPr kumimoji="0" lang="en-US" sz="9000" b="0" i="0" u="none" strike="noStrike" kern="1200" cap="none" spc="0" normalizeH="0" baseline="0" noProof="0">
                <a:ln>
                  <a:noFill/>
                </a:ln>
                <a:solidFill>
                  <a:srgbClr val="FFC331"/>
                </a:solidFill>
                <a:effectLst/>
                <a:uLnTx/>
                <a:uFillTx/>
                <a:latin typeface="Agrandir Narrow Bold"/>
                <a:ea typeface="+mn-ea"/>
                <a:cs typeface="+mn-cs"/>
              </a:rPr>
              <a:t>no de potenciales de acción</a:t>
            </a:r>
            <a:r>
              <a:rPr kumimoji="0" lang="en-US" sz="9000" b="0" i="0" u="none" strike="noStrike" kern="1200" cap="none" spc="0" normalizeH="0" baseline="0" noProof="0">
                <a:ln>
                  <a:noFill/>
                </a:ln>
                <a:solidFill>
                  <a:srgbClr val="FFFFFF"/>
                </a:solidFill>
                <a:effectLst/>
                <a:uLnTx/>
                <a:uFillTx/>
                <a:latin typeface="Agrandir Narrow Bold"/>
                <a:ea typeface="+mn-ea"/>
                <a:cs typeface="+mn-cs"/>
              </a:rPr>
              <a:t>. </a:t>
            </a:r>
          </a:p>
        </p:txBody>
      </p:sp>
    </p:spTree>
    <p:extLst>
      <p:ext uri="{BB962C8B-B14F-4D97-AF65-F5344CB8AC3E}">
        <p14:creationId xmlns:p14="http://schemas.microsoft.com/office/powerpoint/2010/main" val="8623071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344716" y="1930642"/>
            <a:ext cx="7222845" cy="6354939"/>
          </a:xfrm>
          <a:custGeom>
            <a:avLst/>
            <a:gdLst/>
            <a:ahLst/>
            <a:cxnLst/>
            <a:rect l="l" t="t" r="r" b="b"/>
            <a:pathLst>
              <a:path w="7222845" h="6354939">
                <a:moveTo>
                  <a:pt x="0" y="0"/>
                </a:moveTo>
                <a:lnTo>
                  <a:pt x="7222846" y="0"/>
                </a:lnTo>
                <a:lnTo>
                  <a:pt x="7222846" y="6354939"/>
                </a:lnTo>
                <a:lnTo>
                  <a:pt x="0" y="6354939"/>
                </a:lnTo>
                <a:lnTo>
                  <a:pt x="0" y="0"/>
                </a:lnTo>
                <a:close/>
              </a:path>
            </a:pathLst>
          </a:custGeom>
          <a:blipFill>
            <a:blip r:embed="rId3"/>
            <a:stretch>
              <a:fillRect l="-32062" r="-37264" b="-1113"/>
            </a:stretch>
          </a:blipFill>
        </p:spPr>
        <p:txBody>
          <a:bodyPr/>
          <a:lstStyle/>
          <a:p>
            <a:endParaRPr lang="es-ES_tradnl"/>
          </a:p>
        </p:txBody>
      </p:sp>
      <p:sp>
        <p:nvSpPr>
          <p:cNvPr id="4" name="TextBox 4"/>
          <p:cNvSpPr txBox="1"/>
          <p:nvPr/>
        </p:nvSpPr>
        <p:spPr>
          <a:xfrm>
            <a:off x="2166854" y="1628776"/>
            <a:ext cx="1585003" cy="1800223"/>
          </a:xfrm>
          <a:prstGeom prst="rect">
            <a:avLst/>
          </a:prstGeom>
        </p:spPr>
        <p:txBody>
          <a:bodyPr lIns="0" tIns="0" rIns="0" bIns="0" rtlCol="0" anchor="t">
            <a:spAutoFit/>
          </a:bodyPr>
          <a:lstStyle/>
          <a:p>
            <a:pPr>
              <a:lnSpc>
                <a:spcPts val="12600"/>
              </a:lnSpc>
            </a:pPr>
            <a:r>
              <a:rPr lang="en-US" sz="9000">
                <a:solidFill>
                  <a:srgbClr val="FFFFFF"/>
                </a:solidFill>
                <a:latin typeface="Agrandir Narrow Bold"/>
              </a:rPr>
              <a:t>2) </a:t>
            </a: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0" y="7048500"/>
            <a:ext cx="3200400" cy="26670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743794" y="2899698"/>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3"/>
            <a:stretch>
              <a:fillRect/>
            </a:stretch>
          </a:blipFill>
        </p:spPr>
        <p:txBody>
          <a:bodyPr/>
          <a:lstStyle/>
          <a:p>
            <a:endParaRPr lang="es-ES_tradnl"/>
          </a:p>
        </p:txBody>
      </p:sp>
      <p:sp>
        <p:nvSpPr>
          <p:cNvPr id="3" name="Freeform 3"/>
          <p:cNvSpPr/>
          <p:nvPr/>
        </p:nvSpPr>
        <p:spPr>
          <a:xfrm>
            <a:off x="10032085" y="2899698"/>
            <a:ext cx="4754276" cy="5029317"/>
          </a:xfrm>
          <a:custGeom>
            <a:avLst/>
            <a:gdLst/>
            <a:ahLst/>
            <a:cxnLst/>
            <a:rect l="l" t="t" r="r" b="b"/>
            <a:pathLst>
              <a:path w="4754276" h="5029317">
                <a:moveTo>
                  <a:pt x="0" y="0"/>
                </a:moveTo>
                <a:lnTo>
                  <a:pt x="4754276" y="0"/>
                </a:lnTo>
                <a:lnTo>
                  <a:pt x="4754276" y="5029317"/>
                </a:lnTo>
                <a:lnTo>
                  <a:pt x="0" y="5029317"/>
                </a:lnTo>
                <a:lnTo>
                  <a:pt x="0" y="0"/>
                </a:lnTo>
                <a:close/>
              </a:path>
            </a:pathLst>
          </a:custGeom>
          <a:blipFill>
            <a:blip r:embed="rId4"/>
            <a:stretch>
              <a:fillRect/>
            </a:stretch>
          </a:blipFill>
        </p:spPr>
        <p:txBody>
          <a:bodyPr/>
          <a:lstStyle/>
          <a:p>
            <a:endParaRPr lang="es-ES_tradnl"/>
          </a:p>
        </p:txBody>
      </p:sp>
      <p:sp>
        <p:nvSpPr>
          <p:cNvPr id="4" name="TextBox 4"/>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a:solidFill>
                  <a:srgbClr val="FFDE59"/>
                </a:solidFill>
                <a:latin typeface="Agrandir Narrow Bold"/>
              </a:rPr>
              <a:t>EEG</a:t>
            </a:r>
          </a:p>
        </p:txBody>
      </p:sp>
      <p:sp>
        <p:nvSpPr>
          <p:cNvPr id="3" name="TextBox 3"/>
          <p:cNvSpPr txBox="1"/>
          <p:nvPr/>
        </p:nvSpPr>
        <p:spPr>
          <a:xfrm>
            <a:off x="5694759" y="1876425"/>
            <a:ext cx="6898481"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CARACTERÍSTICAS</a:t>
            </a:r>
          </a:p>
        </p:txBody>
      </p:sp>
      <p:sp>
        <p:nvSpPr>
          <p:cNvPr id="4" name="TextBox 4"/>
          <p:cNvSpPr txBox="1"/>
          <p:nvPr/>
        </p:nvSpPr>
        <p:spPr>
          <a:xfrm>
            <a:off x="4003663" y="4229100"/>
            <a:ext cx="10280675" cy="807913"/>
          </a:xfrm>
          <a:prstGeom prst="rect">
            <a:avLst/>
          </a:prstGeom>
        </p:spPr>
        <p:txBody>
          <a:bodyPr wrap="square" lIns="0" tIns="0" rIns="0" bIns="0" rtlCol="0" anchor="t">
            <a:spAutoFit/>
          </a:bodyPr>
          <a:lstStyle/>
          <a:p>
            <a:pPr algn="ctr">
              <a:lnSpc>
                <a:spcPts val="6299"/>
              </a:lnSpc>
            </a:pPr>
            <a:r>
              <a:rPr lang="en-US" sz="4500" dirty="0" err="1">
                <a:solidFill>
                  <a:srgbClr val="FFFFFF"/>
                </a:solidFill>
                <a:latin typeface="Agrandir Narrow"/>
              </a:rPr>
              <a:t>Frecuencia</a:t>
            </a:r>
            <a:r>
              <a:rPr lang="en-US" sz="4500" dirty="0">
                <a:solidFill>
                  <a:srgbClr val="FFFFFF"/>
                </a:solidFill>
                <a:latin typeface="Agrandir Narrow"/>
              </a:rPr>
              <a:t> de </a:t>
            </a:r>
            <a:r>
              <a:rPr lang="en-US" sz="4500" dirty="0" err="1">
                <a:solidFill>
                  <a:srgbClr val="FFFFFF"/>
                </a:solidFill>
                <a:latin typeface="Agrandir Narrow"/>
              </a:rPr>
              <a:t>muestreo</a:t>
            </a:r>
            <a:r>
              <a:rPr lang="en-US" sz="4500" dirty="0">
                <a:solidFill>
                  <a:srgbClr val="FFFFFF"/>
                </a:solidFill>
                <a:latin typeface="Agrandir Narrow"/>
              </a:rPr>
              <a:t> mayor a 200 Hz</a:t>
            </a:r>
          </a:p>
        </p:txBody>
      </p:sp>
      <p:sp>
        <p:nvSpPr>
          <p:cNvPr id="5" name="TextBox 5"/>
          <p:cNvSpPr txBox="1"/>
          <p:nvPr/>
        </p:nvSpPr>
        <p:spPr>
          <a:xfrm>
            <a:off x="6543923" y="6515100"/>
            <a:ext cx="5200154" cy="895350"/>
          </a:xfrm>
          <a:prstGeom prst="rect">
            <a:avLst/>
          </a:prstGeom>
        </p:spPr>
        <p:txBody>
          <a:bodyPr lIns="0" tIns="0" rIns="0" bIns="0" rtlCol="0" anchor="t">
            <a:spAutoFit/>
          </a:bodyPr>
          <a:lstStyle/>
          <a:p>
            <a:pPr algn="ctr">
              <a:lnSpc>
                <a:spcPts val="6299"/>
              </a:lnSpc>
            </a:pPr>
            <a:r>
              <a:rPr lang="en-US" sz="4500">
                <a:solidFill>
                  <a:srgbClr val="FFFFFF"/>
                </a:solidFill>
                <a:latin typeface="Agrandir Narrow"/>
              </a:rPr>
              <a:t>Canales diferenciales</a:t>
            </a:r>
          </a:p>
        </p:txBody>
      </p:sp>
      <p:sp>
        <p:nvSpPr>
          <p:cNvPr id="6" name="TextBox 6"/>
          <p:cNvSpPr txBox="1"/>
          <p:nvPr/>
        </p:nvSpPr>
        <p:spPr>
          <a:xfrm>
            <a:off x="6042720" y="7658100"/>
            <a:ext cx="6202561" cy="895350"/>
          </a:xfrm>
          <a:prstGeom prst="rect">
            <a:avLst/>
          </a:prstGeom>
        </p:spPr>
        <p:txBody>
          <a:bodyPr lIns="0" tIns="0" rIns="0" bIns="0" rtlCol="0" anchor="t">
            <a:spAutoFit/>
          </a:bodyPr>
          <a:lstStyle/>
          <a:p>
            <a:pPr algn="ctr">
              <a:lnSpc>
                <a:spcPts val="6299"/>
              </a:lnSpc>
            </a:pPr>
            <a:r>
              <a:rPr lang="en-US" sz="4500" dirty="0" err="1">
                <a:solidFill>
                  <a:srgbClr val="FFFFFF"/>
                </a:solidFill>
                <a:latin typeface="Agrandir Narrow"/>
              </a:rPr>
              <a:t>Amplitud</a:t>
            </a:r>
            <a:r>
              <a:rPr lang="en-US" sz="4500" dirty="0">
                <a:solidFill>
                  <a:srgbClr val="FFFFFF"/>
                </a:solidFill>
                <a:latin typeface="Agrandir Narrow"/>
              </a:rPr>
              <a:t> entre 5 y 300uV</a:t>
            </a:r>
          </a:p>
        </p:txBody>
      </p:sp>
      <p:sp>
        <p:nvSpPr>
          <p:cNvPr id="7" name="TextBox 7"/>
          <p:cNvSpPr txBox="1"/>
          <p:nvPr/>
        </p:nvSpPr>
        <p:spPr>
          <a:xfrm>
            <a:off x="5127476" y="5372100"/>
            <a:ext cx="8033048" cy="895350"/>
          </a:xfrm>
          <a:prstGeom prst="rect">
            <a:avLst/>
          </a:prstGeom>
        </p:spPr>
        <p:txBody>
          <a:bodyPr lIns="0" tIns="0" rIns="0" bIns="0" rtlCol="0" anchor="t">
            <a:spAutoFit/>
          </a:bodyPr>
          <a:lstStyle/>
          <a:p>
            <a:pPr algn="ctr">
              <a:lnSpc>
                <a:spcPts val="6299"/>
              </a:lnSpc>
            </a:pPr>
            <a:r>
              <a:rPr lang="en-US" sz="4500" dirty="0">
                <a:solidFill>
                  <a:srgbClr val="FFFFFF"/>
                </a:solidFill>
                <a:latin typeface="Agrandir Narrow"/>
              </a:rPr>
              <a:t>Ancho de </a:t>
            </a:r>
            <a:r>
              <a:rPr lang="en-US" sz="4500" dirty="0" err="1">
                <a:solidFill>
                  <a:srgbClr val="FFFFFF"/>
                </a:solidFill>
                <a:latin typeface="Agrandir Narrow"/>
              </a:rPr>
              <a:t>banda</a:t>
            </a:r>
            <a:r>
              <a:rPr lang="en-US" sz="4500" dirty="0">
                <a:solidFill>
                  <a:srgbClr val="FFFFFF"/>
                </a:solidFill>
                <a:latin typeface="Agrandir Narrow"/>
              </a:rPr>
              <a:t> entre 0.5-100Hz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896366" y="3479729"/>
            <a:ext cx="10495268" cy="5778571"/>
          </a:xfrm>
          <a:custGeom>
            <a:avLst/>
            <a:gdLst/>
            <a:ahLst/>
            <a:cxnLst/>
            <a:rect l="l" t="t" r="r" b="b"/>
            <a:pathLst>
              <a:path w="10495268" h="5778571">
                <a:moveTo>
                  <a:pt x="0" y="0"/>
                </a:moveTo>
                <a:lnTo>
                  <a:pt x="10495268" y="0"/>
                </a:lnTo>
                <a:lnTo>
                  <a:pt x="10495268" y="5778571"/>
                </a:lnTo>
                <a:lnTo>
                  <a:pt x="0" y="5778571"/>
                </a:lnTo>
                <a:lnTo>
                  <a:pt x="0" y="0"/>
                </a:lnTo>
                <a:close/>
              </a:path>
            </a:pathLst>
          </a:custGeom>
          <a:blipFill>
            <a:blip r:embed="rId3"/>
            <a:stretch>
              <a:fillRect/>
            </a:stretch>
          </a:blipFill>
        </p:spPr>
        <p:txBody>
          <a:bodyPr/>
          <a:lstStyle/>
          <a:p>
            <a:endParaRPr lang="es-ES_tradnl"/>
          </a:p>
        </p:txBody>
      </p:sp>
      <p:sp>
        <p:nvSpPr>
          <p:cNvPr id="3" name="TextBox 3"/>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a:solidFill>
                  <a:srgbClr val="FFDE59"/>
                </a:solidFill>
                <a:latin typeface="Agrandir Narrow Bold"/>
              </a:rPr>
              <a:t>EEG</a:t>
            </a:r>
          </a:p>
        </p:txBody>
      </p:sp>
      <p:sp>
        <p:nvSpPr>
          <p:cNvPr id="4" name="TextBox 4"/>
          <p:cNvSpPr txBox="1"/>
          <p:nvPr/>
        </p:nvSpPr>
        <p:spPr>
          <a:xfrm>
            <a:off x="6414492" y="1876425"/>
            <a:ext cx="5459016"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SISTEMA 10-20</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963339" y="2305057"/>
            <a:ext cx="12361322" cy="6953243"/>
          </a:xfrm>
          <a:custGeom>
            <a:avLst/>
            <a:gdLst/>
            <a:ahLst/>
            <a:cxnLst/>
            <a:rect l="l" t="t" r="r" b="b"/>
            <a:pathLst>
              <a:path w="12361322" h="6953243">
                <a:moveTo>
                  <a:pt x="0" y="0"/>
                </a:moveTo>
                <a:lnTo>
                  <a:pt x="12361322" y="0"/>
                </a:lnTo>
                <a:lnTo>
                  <a:pt x="12361322" y="6953243"/>
                </a:lnTo>
                <a:lnTo>
                  <a:pt x="0" y="6953243"/>
                </a:lnTo>
                <a:lnTo>
                  <a:pt x="0" y="0"/>
                </a:lnTo>
                <a:close/>
              </a:path>
            </a:pathLst>
          </a:custGeom>
          <a:blipFill>
            <a:blip r:embed="rId3"/>
            <a:stretch>
              <a:fillRect/>
            </a:stretch>
          </a:blipFill>
        </p:spPr>
        <p:txBody>
          <a:bodyPr/>
          <a:lstStyle/>
          <a:p>
            <a:endParaRPr lang="es-ES_tradnl"/>
          </a:p>
        </p:txBody>
      </p:sp>
      <p:sp>
        <p:nvSpPr>
          <p:cNvPr id="3" name="TextBox 3"/>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a:solidFill>
                  <a:srgbClr val="FFDE59"/>
                </a:solidFill>
                <a:latin typeface="Agrandir Narrow Bold"/>
              </a:rPr>
              <a:t>EEG</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473079" y="3531803"/>
            <a:ext cx="5341843" cy="5280793"/>
          </a:xfrm>
          <a:custGeom>
            <a:avLst/>
            <a:gdLst/>
            <a:ahLst/>
            <a:cxnLst/>
            <a:rect l="l" t="t" r="r" b="b"/>
            <a:pathLst>
              <a:path w="5341843" h="5280793">
                <a:moveTo>
                  <a:pt x="0" y="0"/>
                </a:moveTo>
                <a:lnTo>
                  <a:pt x="5341842" y="0"/>
                </a:lnTo>
                <a:lnTo>
                  <a:pt x="5341842" y="5280794"/>
                </a:lnTo>
                <a:lnTo>
                  <a:pt x="0" y="5280794"/>
                </a:lnTo>
                <a:lnTo>
                  <a:pt x="0" y="0"/>
                </a:lnTo>
                <a:close/>
              </a:path>
            </a:pathLst>
          </a:custGeom>
          <a:blipFill>
            <a:blip r:embed="rId3"/>
            <a:stretch>
              <a:fillRect/>
            </a:stretch>
          </a:blipFill>
        </p:spPr>
        <p:txBody>
          <a:bodyPr/>
          <a:lstStyle/>
          <a:p>
            <a:endParaRPr lang="es-ES_tradnl"/>
          </a:p>
        </p:txBody>
      </p:sp>
      <p:sp>
        <p:nvSpPr>
          <p:cNvPr id="3" name="TextBox 3"/>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a:solidFill>
                  <a:srgbClr val="FFDE59"/>
                </a:solidFill>
                <a:latin typeface="Agrandir Narrow Bold"/>
              </a:rPr>
              <a:t>EEG</a:t>
            </a:r>
          </a:p>
        </p:txBody>
      </p:sp>
      <p:sp>
        <p:nvSpPr>
          <p:cNvPr id="4" name="TextBox 4"/>
          <p:cNvSpPr txBox="1"/>
          <p:nvPr/>
        </p:nvSpPr>
        <p:spPr>
          <a:xfrm>
            <a:off x="5277594" y="1876425"/>
            <a:ext cx="7732812"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RITMOS CEREBRALES</a:t>
            </a:r>
          </a:p>
        </p:txBody>
      </p:sp>
      <p:sp>
        <p:nvSpPr>
          <p:cNvPr id="5" name="TextBox 5"/>
          <p:cNvSpPr txBox="1"/>
          <p:nvPr/>
        </p:nvSpPr>
        <p:spPr>
          <a:xfrm>
            <a:off x="1491753" y="9144000"/>
            <a:ext cx="15767547" cy="488950"/>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BIOLECTRICAL SIGNAL PROCESSING IN CARDIAC AND NEUROLOGICAL APPLICATIONS.  Leif Sörnmo &amp;  Pablo Laguna</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742912" y="3310549"/>
          <a:ext cx="8802176" cy="6286498"/>
        </p:xfrm>
        <a:graphic>
          <a:graphicData uri="http://schemas.openxmlformats.org/drawingml/2006/table">
            <a:tbl>
              <a:tblPr/>
              <a:tblGrid>
                <a:gridCol w="1827184">
                  <a:extLst>
                    <a:ext uri="{9D8B030D-6E8A-4147-A177-3AD203B41FA5}">
                      <a16:colId xmlns:a16="http://schemas.microsoft.com/office/drawing/2014/main" val="20000"/>
                    </a:ext>
                  </a:extLst>
                </a:gridCol>
                <a:gridCol w="1827184">
                  <a:extLst>
                    <a:ext uri="{9D8B030D-6E8A-4147-A177-3AD203B41FA5}">
                      <a16:colId xmlns:a16="http://schemas.microsoft.com/office/drawing/2014/main" val="20001"/>
                    </a:ext>
                  </a:extLst>
                </a:gridCol>
                <a:gridCol w="1827184">
                  <a:extLst>
                    <a:ext uri="{9D8B030D-6E8A-4147-A177-3AD203B41FA5}">
                      <a16:colId xmlns:a16="http://schemas.microsoft.com/office/drawing/2014/main" val="20002"/>
                    </a:ext>
                  </a:extLst>
                </a:gridCol>
                <a:gridCol w="3320624">
                  <a:extLst>
                    <a:ext uri="{9D8B030D-6E8A-4147-A177-3AD203B41FA5}">
                      <a16:colId xmlns:a16="http://schemas.microsoft.com/office/drawing/2014/main" val="20003"/>
                    </a:ext>
                  </a:extLst>
                </a:gridCol>
              </a:tblGrid>
              <a:tr h="1025389">
                <a:tc>
                  <a:txBody>
                    <a:bodyPr/>
                    <a:lstStyle/>
                    <a:p>
                      <a:pPr algn="ctr">
                        <a:lnSpc>
                          <a:spcPts val="2520"/>
                        </a:lnSpc>
                        <a:defRPr/>
                      </a:pPr>
                      <a:r>
                        <a:rPr lang="en-US" sz="1800">
                          <a:solidFill>
                            <a:srgbClr val="FFB923"/>
                          </a:solidFill>
                          <a:latin typeface="Agrandir Narrow Bold"/>
                        </a:rPr>
                        <a:t>DELTA</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o.5 Hz / 1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4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Sueño profundo</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extLst>
                  <a:ext uri="{0D108BD9-81ED-4DB2-BD59-A6C34878D82A}">
                    <a16:rowId xmlns:a16="http://schemas.microsoft.com/office/drawing/2014/main" val="10000"/>
                  </a:ext>
                </a:extLst>
              </a:tr>
              <a:tr h="1025389">
                <a:tc>
                  <a:txBody>
                    <a:bodyPr/>
                    <a:lstStyle/>
                    <a:p>
                      <a:pPr algn="ctr">
                        <a:lnSpc>
                          <a:spcPts val="2520"/>
                        </a:lnSpc>
                        <a:defRPr/>
                      </a:pPr>
                      <a:r>
                        <a:rPr lang="en-US" sz="1800">
                          <a:solidFill>
                            <a:srgbClr val="FFB923"/>
                          </a:solidFill>
                          <a:latin typeface="Agrandir Narrow Bold"/>
                        </a:rPr>
                        <a:t>THETA</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4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8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Ojos abiertos - Descanso</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extLst>
                  <a:ext uri="{0D108BD9-81ED-4DB2-BD59-A6C34878D82A}">
                    <a16:rowId xmlns:a16="http://schemas.microsoft.com/office/drawing/2014/main" val="10001"/>
                  </a:ext>
                </a:extLst>
              </a:tr>
              <a:tr h="1025389">
                <a:tc>
                  <a:txBody>
                    <a:bodyPr/>
                    <a:lstStyle/>
                    <a:p>
                      <a:pPr algn="ctr">
                        <a:lnSpc>
                          <a:spcPts val="2520"/>
                        </a:lnSpc>
                        <a:defRPr/>
                      </a:pPr>
                      <a:r>
                        <a:rPr lang="en-US" sz="1800">
                          <a:solidFill>
                            <a:srgbClr val="FFB923"/>
                          </a:solidFill>
                          <a:latin typeface="Agrandir Narrow Bold"/>
                        </a:rPr>
                        <a:t>ALPHA</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8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13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Ojos cerrados - Relajamiento</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extLst>
                  <a:ext uri="{0D108BD9-81ED-4DB2-BD59-A6C34878D82A}">
                    <a16:rowId xmlns:a16="http://schemas.microsoft.com/office/drawing/2014/main" val="10002"/>
                  </a:ext>
                </a:extLst>
              </a:tr>
              <a:tr h="1025389">
                <a:tc>
                  <a:txBody>
                    <a:bodyPr/>
                    <a:lstStyle/>
                    <a:p>
                      <a:pPr algn="ctr">
                        <a:lnSpc>
                          <a:spcPts val="2520"/>
                        </a:lnSpc>
                        <a:defRPr/>
                      </a:pPr>
                      <a:r>
                        <a:rPr lang="en-US" sz="1800">
                          <a:solidFill>
                            <a:srgbClr val="FFB923"/>
                          </a:solidFill>
                          <a:latin typeface="Agrandir Narrow Bold"/>
                        </a:rPr>
                        <a:t>SIGMA</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13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15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Husos de sueño</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extLst>
                  <a:ext uri="{0D108BD9-81ED-4DB2-BD59-A6C34878D82A}">
                    <a16:rowId xmlns:a16="http://schemas.microsoft.com/office/drawing/2014/main" val="10003"/>
                  </a:ext>
                </a:extLst>
              </a:tr>
              <a:tr h="1092471">
                <a:tc>
                  <a:txBody>
                    <a:bodyPr/>
                    <a:lstStyle/>
                    <a:p>
                      <a:pPr algn="ctr">
                        <a:lnSpc>
                          <a:spcPts val="2520"/>
                        </a:lnSpc>
                        <a:defRPr/>
                      </a:pPr>
                      <a:r>
                        <a:rPr lang="en-US" sz="1800">
                          <a:solidFill>
                            <a:srgbClr val="FFB923"/>
                          </a:solidFill>
                          <a:latin typeface="Agrandir Narrow Bold"/>
                        </a:rPr>
                        <a:t>BETHA</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15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30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Resolución de problemas y pensamiento lógico</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extLst>
                  <a:ext uri="{0D108BD9-81ED-4DB2-BD59-A6C34878D82A}">
                    <a16:rowId xmlns:a16="http://schemas.microsoft.com/office/drawing/2014/main" val="10004"/>
                  </a:ext>
                </a:extLst>
              </a:tr>
              <a:tr h="1092471">
                <a:tc>
                  <a:txBody>
                    <a:bodyPr/>
                    <a:lstStyle/>
                    <a:p>
                      <a:pPr algn="ctr">
                        <a:lnSpc>
                          <a:spcPts val="2520"/>
                        </a:lnSpc>
                        <a:defRPr/>
                      </a:pPr>
                      <a:r>
                        <a:rPr lang="en-US" sz="1800">
                          <a:solidFill>
                            <a:srgbClr val="FFB923"/>
                          </a:solidFill>
                          <a:latin typeface="Agrandir Narrow Bold"/>
                        </a:rPr>
                        <a:t>GAMMA</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30 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“100Hz”</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Agrandir Narrow"/>
                        </a:rPr>
                        <a:t>REM - Alto procesamiento cognitivo cortical</a:t>
                      </a:r>
                      <a:endParaRPr lang="en-US" sz="1100"/>
                    </a:p>
                  </a:txBody>
                  <a:tcPr marL="190500" marR="190500" marT="190500" marB="190500" anchor="ctr">
                    <a:lnL w="38100" cap="flat" cmpd="sng" algn="ctr">
                      <a:solidFill>
                        <a:srgbClr val="00C4CC"/>
                      </a:solidFill>
                      <a:prstDash val="solid"/>
                      <a:round/>
                      <a:headEnd type="none" w="med" len="med"/>
                      <a:tailEnd type="none" w="med" len="med"/>
                    </a:lnL>
                    <a:lnR w="38100" cap="flat" cmpd="sng" algn="ctr">
                      <a:solidFill>
                        <a:srgbClr val="00C4CC"/>
                      </a:solidFill>
                      <a:prstDash val="solid"/>
                      <a:round/>
                      <a:headEnd type="none" w="med" len="med"/>
                      <a:tailEnd type="none" w="med" len="med"/>
                    </a:lnR>
                    <a:lnT w="38100" cap="flat" cmpd="sng" algn="ctr">
                      <a:solidFill>
                        <a:srgbClr val="00C4CC"/>
                      </a:solidFill>
                      <a:prstDash val="solid"/>
                      <a:round/>
                      <a:headEnd type="none" w="med" len="med"/>
                      <a:tailEnd type="none" w="med" len="med"/>
                    </a:lnT>
                    <a:lnB w="38100" cap="flat" cmpd="sng" algn="ctr">
                      <a:solidFill>
                        <a:srgbClr val="00C4CC"/>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a:solidFill>
                  <a:srgbClr val="FFDE59"/>
                </a:solidFill>
                <a:latin typeface="Agrandir Narrow Bold"/>
              </a:rPr>
              <a:t>EEG</a:t>
            </a:r>
          </a:p>
        </p:txBody>
      </p:sp>
      <p:sp>
        <p:nvSpPr>
          <p:cNvPr id="4" name="TextBox 4"/>
          <p:cNvSpPr txBox="1"/>
          <p:nvPr/>
        </p:nvSpPr>
        <p:spPr>
          <a:xfrm>
            <a:off x="5277594" y="1876425"/>
            <a:ext cx="7732812"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RITMOS CEREBRALES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802947" y="2574530"/>
            <a:ext cx="3765208" cy="5156989"/>
          </a:xfrm>
          <a:custGeom>
            <a:avLst/>
            <a:gdLst/>
            <a:ahLst/>
            <a:cxnLst/>
            <a:rect l="l" t="t" r="r" b="b"/>
            <a:pathLst>
              <a:path w="3765208" h="5156989">
                <a:moveTo>
                  <a:pt x="0" y="0"/>
                </a:moveTo>
                <a:lnTo>
                  <a:pt x="3765208" y="0"/>
                </a:lnTo>
                <a:lnTo>
                  <a:pt x="3765208" y="5156990"/>
                </a:lnTo>
                <a:lnTo>
                  <a:pt x="0" y="5156990"/>
                </a:lnTo>
                <a:lnTo>
                  <a:pt x="0" y="0"/>
                </a:lnTo>
                <a:close/>
              </a:path>
            </a:pathLst>
          </a:custGeom>
          <a:blipFill>
            <a:blip r:embed="rId3"/>
            <a:stretch>
              <a:fillRect r="-370"/>
            </a:stretch>
          </a:blipFill>
        </p:spPr>
        <p:txBody>
          <a:bodyPr/>
          <a:lstStyle/>
          <a:p>
            <a:endParaRPr lang="es-ES_tradnl"/>
          </a:p>
        </p:txBody>
      </p:sp>
      <p:sp>
        <p:nvSpPr>
          <p:cNvPr id="3" name="Freeform 3"/>
          <p:cNvSpPr/>
          <p:nvPr/>
        </p:nvSpPr>
        <p:spPr>
          <a:xfrm>
            <a:off x="9752831" y="6674000"/>
            <a:ext cx="2076939" cy="2076939"/>
          </a:xfrm>
          <a:custGeom>
            <a:avLst/>
            <a:gdLst/>
            <a:ahLst/>
            <a:cxnLst/>
            <a:rect l="l" t="t" r="r" b="b"/>
            <a:pathLst>
              <a:path w="2076939" h="2076939">
                <a:moveTo>
                  <a:pt x="0" y="0"/>
                </a:moveTo>
                <a:lnTo>
                  <a:pt x="2076939" y="0"/>
                </a:lnTo>
                <a:lnTo>
                  <a:pt x="2076939" y="2076939"/>
                </a:lnTo>
                <a:lnTo>
                  <a:pt x="0" y="2076939"/>
                </a:lnTo>
                <a:lnTo>
                  <a:pt x="0" y="0"/>
                </a:lnTo>
                <a:close/>
              </a:path>
            </a:pathLst>
          </a:custGeom>
          <a:blipFill>
            <a:blip r:embed="rId4"/>
            <a:stretch>
              <a:fillRect/>
            </a:stretch>
          </a:blipFill>
        </p:spPr>
        <p:txBody>
          <a:bodyPr/>
          <a:lstStyle/>
          <a:p>
            <a:endParaRPr lang="es-ES_tradnl"/>
          </a:p>
        </p:txBody>
      </p:sp>
      <p:sp>
        <p:nvSpPr>
          <p:cNvPr id="4" name="TextBox 4"/>
          <p:cNvSpPr txBox="1"/>
          <p:nvPr/>
        </p:nvSpPr>
        <p:spPr>
          <a:xfrm>
            <a:off x="10398397" y="1333500"/>
            <a:ext cx="4574308" cy="897682"/>
          </a:xfrm>
          <a:prstGeom prst="rect">
            <a:avLst/>
          </a:prstGeom>
        </p:spPr>
        <p:txBody>
          <a:bodyPr wrap="square" lIns="0" tIns="0" rIns="0" bIns="0" rtlCol="0" anchor="t">
            <a:spAutoFit/>
          </a:bodyPr>
          <a:lstStyle/>
          <a:p>
            <a:pPr algn="ctr">
              <a:lnSpc>
                <a:spcPts val="7000"/>
              </a:lnSpc>
            </a:pPr>
            <a:r>
              <a:rPr lang="en-US" sz="5000">
                <a:solidFill>
                  <a:srgbClr val="FFFFFF"/>
                </a:solidFill>
                <a:latin typeface="Agrandir Narrow Bold" panose="020B0604020202020204" charset="0"/>
              </a:rPr>
              <a:t>Ramon y </a:t>
            </a:r>
            <a:r>
              <a:rPr lang="en-US" sz="5000" dirty="0" err="1">
                <a:solidFill>
                  <a:srgbClr val="FFFFFF"/>
                </a:solidFill>
                <a:latin typeface="Agrandir Narrow Bold" panose="020B0604020202020204" charset="0"/>
              </a:rPr>
              <a:t>Cajal</a:t>
            </a:r>
            <a:endParaRPr lang="en-US" sz="5000" dirty="0">
              <a:solidFill>
                <a:srgbClr val="FFFFFF"/>
              </a:solidFill>
              <a:latin typeface="Agrandir Narrow Bold"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9712584" y="3409727"/>
            <a:ext cx="7807470" cy="5848573"/>
          </a:xfrm>
          <a:custGeom>
            <a:avLst/>
            <a:gdLst/>
            <a:ahLst/>
            <a:cxnLst/>
            <a:rect l="l" t="t" r="r" b="b"/>
            <a:pathLst>
              <a:path w="7807470" h="5848573">
                <a:moveTo>
                  <a:pt x="0" y="0"/>
                </a:moveTo>
                <a:lnTo>
                  <a:pt x="7807471" y="0"/>
                </a:lnTo>
                <a:lnTo>
                  <a:pt x="7807471" y="5848573"/>
                </a:lnTo>
                <a:lnTo>
                  <a:pt x="0" y="5848573"/>
                </a:lnTo>
                <a:lnTo>
                  <a:pt x="0" y="0"/>
                </a:lnTo>
                <a:close/>
              </a:path>
            </a:pathLst>
          </a:custGeom>
          <a:blipFill>
            <a:blip r:embed="rId3"/>
            <a:stretch>
              <a:fillRect/>
            </a:stretch>
          </a:blipFill>
        </p:spPr>
        <p:txBody>
          <a:bodyPr/>
          <a:lstStyle/>
          <a:p>
            <a:endParaRPr lang="es-ES_tradnl"/>
          </a:p>
        </p:txBody>
      </p:sp>
      <p:sp>
        <p:nvSpPr>
          <p:cNvPr id="3" name="Freeform 3"/>
          <p:cNvSpPr/>
          <p:nvPr/>
        </p:nvSpPr>
        <p:spPr>
          <a:xfrm>
            <a:off x="1028700" y="3893849"/>
            <a:ext cx="8611872" cy="5052411"/>
          </a:xfrm>
          <a:custGeom>
            <a:avLst/>
            <a:gdLst/>
            <a:ahLst/>
            <a:cxnLst/>
            <a:rect l="l" t="t" r="r" b="b"/>
            <a:pathLst>
              <a:path w="8611872" h="5052411">
                <a:moveTo>
                  <a:pt x="0" y="0"/>
                </a:moveTo>
                <a:lnTo>
                  <a:pt x="8611872" y="0"/>
                </a:lnTo>
                <a:lnTo>
                  <a:pt x="8611872" y="5052411"/>
                </a:lnTo>
                <a:lnTo>
                  <a:pt x="0" y="5052411"/>
                </a:lnTo>
                <a:lnTo>
                  <a:pt x="0" y="0"/>
                </a:lnTo>
                <a:close/>
              </a:path>
            </a:pathLst>
          </a:custGeom>
          <a:blipFill>
            <a:blip r:embed="rId4"/>
            <a:stretch>
              <a:fillRect/>
            </a:stretch>
          </a:blipFill>
        </p:spPr>
        <p:txBody>
          <a:bodyPr/>
          <a:lstStyle/>
          <a:p>
            <a:endParaRPr lang="es-ES_tradnl"/>
          </a:p>
        </p:txBody>
      </p:sp>
      <p:sp>
        <p:nvSpPr>
          <p:cNvPr id="4" name="Freeform 4"/>
          <p:cNvSpPr/>
          <p:nvPr/>
        </p:nvSpPr>
        <p:spPr>
          <a:xfrm rot="5400000">
            <a:off x="1647142" y="2970842"/>
            <a:ext cx="207460" cy="1444343"/>
          </a:xfrm>
          <a:custGeom>
            <a:avLst/>
            <a:gdLst/>
            <a:ahLst/>
            <a:cxnLst/>
            <a:rect l="l" t="t" r="r" b="b"/>
            <a:pathLst>
              <a:path w="207460" h="1444343">
                <a:moveTo>
                  <a:pt x="0" y="0"/>
                </a:moveTo>
                <a:lnTo>
                  <a:pt x="207460" y="0"/>
                </a:lnTo>
                <a:lnTo>
                  <a:pt x="207460" y="1444343"/>
                </a:lnTo>
                <a:lnTo>
                  <a:pt x="0" y="144434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s-ES_tradnl"/>
          </a:p>
        </p:txBody>
      </p:sp>
      <p:grpSp>
        <p:nvGrpSpPr>
          <p:cNvPr id="5" name="Group 5"/>
          <p:cNvGrpSpPr/>
          <p:nvPr/>
        </p:nvGrpSpPr>
        <p:grpSpPr>
          <a:xfrm>
            <a:off x="668594" y="4950562"/>
            <a:ext cx="9043991" cy="4612538"/>
            <a:chOff x="0" y="0"/>
            <a:chExt cx="2381956" cy="1214825"/>
          </a:xfrm>
          <a:solidFill>
            <a:srgbClr val="000209"/>
          </a:solidFill>
        </p:grpSpPr>
        <p:sp>
          <p:nvSpPr>
            <p:cNvPr id="6" name="Freeform 6"/>
            <p:cNvSpPr/>
            <p:nvPr/>
          </p:nvSpPr>
          <p:spPr>
            <a:xfrm>
              <a:off x="0" y="0"/>
              <a:ext cx="2381957" cy="1214825"/>
            </a:xfrm>
            <a:custGeom>
              <a:avLst/>
              <a:gdLst/>
              <a:ahLst/>
              <a:cxnLst/>
              <a:rect l="l" t="t" r="r" b="b"/>
              <a:pathLst>
                <a:path w="2381957" h="1214825">
                  <a:moveTo>
                    <a:pt x="0" y="0"/>
                  </a:moveTo>
                  <a:lnTo>
                    <a:pt x="2381957" y="0"/>
                  </a:lnTo>
                  <a:lnTo>
                    <a:pt x="2381957" y="1214825"/>
                  </a:lnTo>
                  <a:lnTo>
                    <a:pt x="0" y="1214825"/>
                  </a:lnTo>
                  <a:close/>
                </a:path>
              </a:pathLst>
            </a:custGeom>
            <a:grpFill/>
          </p:spPr>
          <p:txBody>
            <a:bodyPr/>
            <a:lstStyle/>
            <a:p>
              <a:endParaRPr lang="es-ES_tradnl"/>
            </a:p>
          </p:txBody>
        </p:sp>
        <p:sp>
          <p:nvSpPr>
            <p:cNvPr id="7" name="TextBox 7"/>
            <p:cNvSpPr txBox="1"/>
            <p:nvPr/>
          </p:nvSpPr>
          <p:spPr>
            <a:xfrm>
              <a:off x="0" y="-114300"/>
              <a:ext cx="2381956" cy="1329125"/>
            </a:xfrm>
            <a:prstGeom prst="rect">
              <a:avLst/>
            </a:prstGeom>
            <a:grpFill/>
          </p:spPr>
          <p:txBody>
            <a:bodyPr lIns="50800" tIns="50800" rIns="50800" bIns="50800" rtlCol="0" anchor="ctr"/>
            <a:lstStyle/>
            <a:p>
              <a:pPr algn="ctr">
                <a:lnSpc>
                  <a:spcPts val="3499"/>
                </a:lnSpc>
              </a:pPr>
              <a:endParaRPr/>
            </a:p>
          </p:txBody>
        </p:sp>
      </p:grpSp>
      <p:sp>
        <p:nvSpPr>
          <p:cNvPr id="8" name="TextBox 8"/>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
        <p:nvSpPr>
          <p:cNvPr id="9" name="TextBox 9"/>
          <p:cNvSpPr txBox="1"/>
          <p:nvPr/>
        </p:nvSpPr>
        <p:spPr>
          <a:xfrm>
            <a:off x="7013823" y="1876425"/>
            <a:ext cx="4260354"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MODELADO</a:t>
            </a:r>
          </a:p>
        </p:txBody>
      </p:sp>
      <p:sp>
        <p:nvSpPr>
          <p:cNvPr id="10" name="TextBox 10"/>
          <p:cNvSpPr txBox="1"/>
          <p:nvPr/>
        </p:nvSpPr>
        <p:spPr>
          <a:xfrm>
            <a:off x="242880" y="3133105"/>
            <a:ext cx="2531806" cy="359073"/>
          </a:xfrm>
          <a:prstGeom prst="rect">
            <a:avLst/>
          </a:prstGeom>
        </p:spPr>
        <p:txBody>
          <a:bodyPr wrap="square" lIns="0" tIns="0" rIns="0" bIns="0" rtlCol="0" anchor="t">
            <a:spAutoFit/>
          </a:bodyPr>
          <a:lstStyle/>
          <a:p>
            <a:pPr algn="ctr">
              <a:lnSpc>
                <a:spcPts val="2800"/>
              </a:lnSpc>
            </a:pPr>
            <a:r>
              <a:rPr lang="en-US" sz="2000" dirty="0" err="1">
                <a:solidFill>
                  <a:srgbClr val="00C4CC"/>
                </a:solidFill>
                <a:latin typeface="Open Sans Bold"/>
              </a:rPr>
              <a:t>segmento</a:t>
            </a:r>
            <a:r>
              <a:rPr lang="en-US" sz="2000" dirty="0">
                <a:solidFill>
                  <a:srgbClr val="00C4CC"/>
                </a:solidFill>
                <a:latin typeface="Open Sans Bold"/>
              </a:rPr>
              <a:t> de EEG</a:t>
            </a:r>
          </a:p>
        </p:txBody>
      </p:sp>
      <p:sp>
        <p:nvSpPr>
          <p:cNvPr id="11" name="TextBox 11"/>
          <p:cNvSpPr txBox="1"/>
          <p:nvPr/>
        </p:nvSpPr>
        <p:spPr>
          <a:xfrm>
            <a:off x="1028700" y="4943894"/>
            <a:ext cx="7383701" cy="701675"/>
          </a:xfrm>
          <a:prstGeom prst="rect">
            <a:avLst/>
          </a:prstGeom>
        </p:spPr>
        <p:txBody>
          <a:bodyPr lIns="0" tIns="0" rIns="0" bIns="0" rtlCol="0" anchor="t">
            <a:spAutoFit/>
          </a:bodyPr>
          <a:lstStyle/>
          <a:p>
            <a:pPr algn="ctr">
              <a:lnSpc>
                <a:spcPts val="2800"/>
              </a:lnSpc>
            </a:pPr>
            <a:r>
              <a:rPr lang="en-US" sz="2000">
                <a:solidFill>
                  <a:srgbClr val="00C4CC"/>
                </a:solidFill>
                <a:latin typeface="Open Sans Bold"/>
              </a:rPr>
              <a:t>x: </a:t>
            </a:r>
            <a:r>
              <a:rPr lang="en-US" sz="2000">
                <a:solidFill>
                  <a:srgbClr val="00C4CC"/>
                </a:solidFill>
                <a:latin typeface="Open Sans"/>
              </a:rPr>
              <a:t>muestra de EEG</a:t>
            </a:r>
          </a:p>
          <a:p>
            <a:pPr algn="ctr">
              <a:lnSpc>
                <a:spcPts val="2800"/>
              </a:lnSpc>
            </a:pPr>
            <a:r>
              <a:rPr lang="en-US" sz="2000">
                <a:solidFill>
                  <a:srgbClr val="00C4CC"/>
                </a:solidFill>
                <a:latin typeface="Open Sans Bold"/>
              </a:rPr>
              <a:t>Θ: </a:t>
            </a:r>
            <a:r>
              <a:rPr lang="en-US" sz="2000">
                <a:solidFill>
                  <a:srgbClr val="00C4CC"/>
                </a:solidFill>
                <a:latin typeface="Open Sans"/>
              </a:rPr>
              <a:t>vector paramétrico que define la forma específica de </a:t>
            </a:r>
            <a:r>
              <a:rPr lang="en-US" sz="2000">
                <a:solidFill>
                  <a:srgbClr val="00C4CC"/>
                </a:solidFill>
                <a:latin typeface="Open Sans Italics"/>
              </a:rPr>
              <a:t>p()</a:t>
            </a:r>
          </a:p>
        </p:txBody>
      </p:sp>
    </p:spTree>
    <p:extLst>
      <p:ext uri="{BB962C8B-B14F-4D97-AF65-F5344CB8AC3E}">
        <p14:creationId xmlns:p14="http://schemas.microsoft.com/office/powerpoint/2010/main" val="38629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9712584" y="3409727"/>
            <a:ext cx="7807470" cy="2890630"/>
          </a:xfrm>
          <a:custGeom>
            <a:avLst/>
            <a:gdLst/>
            <a:ahLst/>
            <a:cxnLst/>
            <a:rect l="l" t="t" r="r" b="b"/>
            <a:pathLst>
              <a:path w="7807470" h="2890630">
                <a:moveTo>
                  <a:pt x="0" y="0"/>
                </a:moveTo>
                <a:lnTo>
                  <a:pt x="7807471" y="0"/>
                </a:lnTo>
                <a:lnTo>
                  <a:pt x="7807471" y="2890630"/>
                </a:lnTo>
                <a:lnTo>
                  <a:pt x="0" y="2890630"/>
                </a:lnTo>
                <a:lnTo>
                  <a:pt x="0" y="0"/>
                </a:lnTo>
                <a:close/>
              </a:path>
            </a:pathLst>
          </a:custGeom>
          <a:blipFill>
            <a:blip r:embed="rId3"/>
            <a:stretch>
              <a:fillRect b="-102328"/>
            </a:stretch>
          </a:blipFill>
        </p:spPr>
        <p:txBody>
          <a:bodyPr/>
          <a:lstStyle/>
          <a:p>
            <a:endParaRPr lang="es-ES_tradnl"/>
          </a:p>
        </p:txBody>
      </p:sp>
      <p:sp>
        <p:nvSpPr>
          <p:cNvPr id="3" name="Freeform 3"/>
          <p:cNvSpPr/>
          <p:nvPr/>
        </p:nvSpPr>
        <p:spPr>
          <a:xfrm>
            <a:off x="1028700" y="3893849"/>
            <a:ext cx="8611872" cy="5052411"/>
          </a:xfrm>
          <a:custGeom>
            <a:avLst/>
            <a:gdLst/>
            <a:ahLst/>
            <a:cxnLst/>
            <a:rect l="l" t="t" r="r" b="b"/>
            <a:pathLst>
              <a:path w="8611872" h="5052411">
                <a:moveTo>
                  <a:pt x="0" y="0"/>
                </a:moveTo>
                <a:lnTo>
                  <a:pt x="8611872" y="0"/>
                </a:lnTo>
                <a:lnTo>
                  <a:pt x="8611872" y="5052411"/>
                </a:lnTo>
                <a:lnTo>
                  <a:pt x="0" y="5052411"/>
                </a:lnTo>
                <a:lnTo>
                  <a:pt x="0" y="0"/>
                </a:lnTo>
                <a:close/>
              </a:path>
            </a:pathLst>
          </a:custGeom>
          <a:blipFill>
            <a:blip r:embed="rId4"/>
            <a:stretch>
              <a:fillRect/>
            </a:stretch>
          </a:blipFill>
        </p:spPr>
        <p:txBody>
          <a:bodyPr/>
          <a:lstStyle/>
          <a:p>
            <a:endParaRPr lang="es-ES_tradnl"/>
          </a:p>
        </p:txBody>
      </p:sp>
      <p:sp>
        <p:nvSpPr>
          <p:cNvPr id="4" name="Freeform 4"/>
          <p:cNvSpPr/>
          <p:nvPr/>
        </p:nvSpPr>
        <p:spPr>
          <a:xfrm rot="-10467701">
            <a:off x="518842" y="4634486"/>
            <a:ext cx="3351091" cy="2182398"/>
          </a:xfrm>
          <a:custGeom>
            <a:avLst/>
            <a:gdLst/>
            <a:ahLst/>
            <a:cxnLst/>
            <a:rect l="l" t="t" r="r" b="b"/>
            <a:pathLst>
              <a:path w="3351091" h="2182398">
                <a:moveTo>
                  <a:pt x="0" y="0"/>
                </a:moveTo>
                <a:lnTo>
                  <a:pt x="3351091" y="0"/>
                </a:lnTo>
                <a:lnTo>
                  <a:pt x="3351091" y="2182398"/>
                </a:lnTo>
                <a:lnTo>
                  <a:pt x="0" y="218239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s-ES_tradnl"/>
          </a:p>
        </p:txBody>
      </p:sp>
      <p:grpSp>
        <p:nvGrpSpPr>
          <p:cNvPr id="5" name="Group 5"/>
          <p:cNvGrpSpPr/>
          <p:nvPr/>
        </p:nvGrpSpPr>
        <p:grpSpPr>
          <a:xfrm>
            <a:off x="11196515" y="6753296"/>
            <a:ext cx="4839609" cy="1570180"/>
            <a:chOff x="0" y="-57996"/>
            <a:chExt cx="1274629" cy="413546"/>
          </a:xfrm>
        </p:grpSpPr>
        <p:sp>
          <p:nvSpPr>
            <p:cNvPr id="6" name="Freeform 6"/>
            <p:cNvSpPr/>
            <p:nvPr/>
          </p:nvSpPr>
          <p:spPr>
            <a:xfrm>
              <a:off x="0" y="0"/>
              <a:ext cx="1274629" cy="299246"/>
            </a:xfrm>
            <a:custGeom>
              <a:avLst/>
              <a:gdLst/>
              <a:ahLst/>
              <a:cxnLst/>
              <a:rect l="l" t="t" r="r" b="b"/>
              <a:pathLst>
                <a:path w="1274629" h="299246">
                  <a:moveTo>
                    <a:pt x="81585" y="0"/>
                  </a:moveTo>
                  <a:lnTo>
                    <a:pt x="1193045" y="0"/>
                  </a:lnTo>
                  <a:cubicBezTo>
                    <a:pt x="1238103" y="0"/>
                    <a:pt x="1274629" y="36527"/>
                    <a:pt x="1274629" y="81585"/>
                  </a:cubicBezTo>
                  <a:lnTo>
                    <a:pt x="1274629" y="217661"/>
                  </a:lnTo>
                  <a:cubicBezTo>
                    <a:pt x="1274629" y="262719"/>
                    <a:pt x="1238103" y="299246"/>
                    <a:pt x="1193045" y="299246"/>
                  </a:cubicBezTo>
                  <a:lnTo>
                    <a:pt x="81585" y="299246"/>
                  </a:lnTo>
                  <a:cubicBezTo>
                    <a:pt x="59947" y="299246"/>
                    <a:pt x="39196" y="290650"/>
                    <a:pt x="23896" y="275350"/>
                  </a:cubicBezTo>
                  <a:cubicBezTo>
                    <a:pt x="8596" y="260050"/>
                    <a:pt x="0" y="239299"/>
                    <a:pt x="0" y="217661"/>
                  </a:cubicBezTo>
                  <a:lnTo>
                    <a:pt x="0" y="81585"/>
                  </a:lnTo>
                  <a:cubicBezTo>
                    <a:pt x="0" y="36527"/>
                    <a:pt x="36527" y="0"/>
                    <a:pt x="81585" y="0"/>
                  </a:cubicBezTo>
                  <a:close/>
                </a:path>
              </a:pathLst>
            </a:custGeom>
            <a:solidFill>
              <a:srgbClr val="FFDE59"/>
            </a:solidFill>
          </p:spPr>
          <p:txBody>
            <a:bodyPr/>
            <a:lstStyle/>
            <a:p>
              <a:endParaRPr lang="es-ES_tradnl"/>
            </a:p>
          </p:txBody>
        </p:sp>
        <p:sp>
          <p:nvSpPr>
            <p:cNvPr id="7" name="TextBox 7"/>
            <p:cNvSpPr txBox="1"/>
            <p:nvPr/>
          </p:nvSpPr>
          <p:spPr>
            <a:xfrm>
              <a:off x="0" y="-57996"/>
              <a:ext cx="1274629" cy="413546"/>
            </a:xfrm>
            <a:prstGeom prst="rect">
              <a:avLst/>
            </a:prstGeom>
          </p:spPr>
          <p:txBody>
            <a:bodyPr lIns="50800" tIns="50800" rIns="50800" bIns="50800" rtlCol="0" anchor="ctr"/>
            <a:lstStyle/>
            <a:p>
              <a:pPr algn="ctr">
                <a:lnSpc>
                  <a:spcPts val="3499"/>
                </a:lnSpc>
              </a:pPr>
              <a:r>
                <a:rPr lang="en-US" sz="2499" dirty="0">
                  <a:solidFill>
                    <a:srgbClr val="000000"/>
                  </a:solidFill>
                  <a:latin typeface="Agrandir Narrow Bold"/>
                </a:rPr>
                <a:t>ASUMIMOS GAUSSIANIDAD</a:t>
              </a:r>
            </a:p>
          </p:txBody>
        </p:sp>
      </p:grpSp>
      <p:sp>
        <p:nvSpPr>
          <p:cNvPr id="10" name="TextBox 10"/>
          <p:cNvSpPr txBox="1"/>
          <p:nvPr/>
        </p:nvSpPr>
        <p:spPr>
          <a:xfrm>
            <a:off x="10136354" y="8499475"/>
            <a:ext cx="7383701" cy="835025"/>
          </a:xfrm>
          <a:prstGeom prst="rect">
            <a:avLst/>
          </a:prstGeom>
        </p:spPr>
        <p:txBody>
          <a:bodyPr lIns="0" tIns="0" rIns="0" bIns="0" rtlCol="0" anchor="t">
            <a:spAutoFit/>
          </a:bodyPr>
          <a:lstStyle/>
          <a:p>
            <a:pPr algn="ctr">
              <a:lnSpc>
                <a:spcPts val="3400"/>
              </a:lnSpc>
            </a:pPr>
            <a:r>
              <a:rPr lang="en-US" sz="2000">
                <a:solidFill>
                  <a:srgbClr val="FFE052"/>
                </a:solidFill>
                <a:latin typeface="Open Sans Bold"/>
              </a:rPr>
              <a:t>TEOREMA CENTRAL DEL LÍMITE</a:t>
            </a:r>
          </a:p>
          <a:p>
            <a:pPr algn="ctr">
              <a:lnSpc>
                <a:spcPts val="3400"/>
              </a:lnSpc>
            </a:pPr>
            <a:r>
              <a:rPr lang="en-US" sz="2000">
                <a:solidFill>
                  <a:srgbClr val="FFE052"/>
                </a:solidFill>
                <a:latin typeface="Open Sans Bold"/>
              </a:rPr>
              <a:t>Ojo: </a:t>
            </a:r>
            <a:r>
              <a:rPr lang="en-US" sz="2000">
                <a:solidFill>
                  <a:srgbClr val="FFE052"/>
                </a:solidFill>
                <a:latin typeface="Open Sans"/>
              </a:rPr>
              <a:t>INDEPENDENCIA (neuronas)</a:t>
            </a:r>
          </a:p>
        </p:txBody>
      </p:sp>
      <p:sp>
        <p:nvSpPr>
          <p:cNvPr id="11" name="TextBox 8"/>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
        <p:nvSpPr>
          <p:cNvPr id="12" name="TextBox 9"/>
          <p:cNvSpPr txBox="1"/>
          <p:nvPr/>
        </p:nvSpPr>
        <p:spPr>
          <a:xfrm>
            <a:off x="7013823" y="1876425"/>
            <a:ext cx="4260354"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MODELADO</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9712584" y="3409727"/>
            <a:ext cx="7807470" cy="2890630"/>
          </a:xfrm>
          <a:custGeom>
            <a:avLst/>
            <a:gdLst/>
            <a:ahLst/>
            <a:cxnLst/>
            <a:rect l="l" t="t" r="r" b="b"/>
            <a:pathLst>
              <a:path w="7807470" h="2890630">
                <a:moveTo>
                  <a:pt x="0" y="0"/>
                </a:moveTo>
                <a:lnTo>
                  <a:pt x="7807471" y="0"/>
                </a:lnTo>
                <a:lnTo>
                  <a:pt x="7807471" y="2890630"/>
                </a:lnTo>
                <a:lnTo>
                  <a:pt x="0" y="2890630"/>
                </a:lnTo>
                <a:lnTo>
                  <a:pt x="0" y="0"/>
                </a:lnTo>
                <a:close/>
              </a:path>
            </a:pathLst>
          </a:custGeom>
          <a:blipFill>
            <a:blip r:embed="rId3"/>
            <a:stretch>
              <a:fillRect b="-102328"/>
            </a:stretch>
          </a:blipFill>
        </p:spPr>
        <p:txBody>
          <a:bodyPr/>
          <a:lstStyle/>
          <a:p>
            <a:endParaRPr lang="es-ES_tradnl"/>
          </a:p>
        </p:txBody>
      </p:sp>
      <p:sp>
        <p:nvSpPr>
          <p:cNvPr id="3" name="Freeform 3"/>
          <p:cNvSpPr/>
          <p:nvPr/>
        </p:nvSpPr>
        <p:spPr>
          <a:xfrm>
            <a:off x="1028700" y="3893849"/>
            <a:ext cx="8611872" cy="5052411"/>
          </a:xfrm>
          <a:custGeom>
            <a:avLst/>
            <a:gdLst/>
            <a:ahLst/>
            <a:cxnLst/>
            <a:rect l="l" t="t" r="r" b="b"/>
            <a:pathLst>
              <a:path w="8611872" h="5052411">
                <a:moveTo>
                  <a:pt x="0" y="0"/>
                </a:moveTo>
                <a:lnTo>
                  <a:pt x="8611872" y="0"/>
                </a:lnTo>
                <a:lnTo>
                  <a:pt x="8611872" y="5052411"/>
                </a:lnTo>
                <a:lnTo>
                  <a:pt x="0" y="5052411"/>
                </a:lnTo>
                <a:lnTo>
                  <a:pt x="0" y="0"/>
                </a:lnTo>
                <a:close/>
              </a:path>
            </a:pathLst>
          </a:custGeom>
          <a:blipFill>
            <a:blip r:embed="rId4"/>
            <a:stretch>
              <a:fillRect/>
            </a:stretch>
          </a:blipFill>
        </p:spPr>
        <p:txBody>
          <a:bodyPr/>
          <a:lstStyle/>
          <a:p>
            <a:endParaRPr lang="es-ES_tradnl"/>
          </a:p>
        </p:txBody>
      </p:sp>
      <p:sp>
        <p:nvSpPr>
          <p:cNvPr id="4" name="Freeform 4"/>
          <p:cNvSpPr/>
          <p:nvPr/>
        </p:nvSpPr>
        <p:spPr>
          <a:xfrm rot="-10467701">
            <a:off x="518842" y="4634486"/>
            <a:ext cx="3351091" cy="2182398"/>
          </a:xfrm>
          <a:custGeom>
            <a:avLst/>
            <a:gdLst/>
            <a:ahLst/>
            <a:cxnLst/>
            <a:rect l="l" t="t" r="r" b="b"/>
            <a:pathLst>
              <a:path w="3351091" h="2182398">
                <a:moveTo>
                  <a:pt x="0" y="0"/>
                </a:moveTo>
                <a:lnTo>
                  <a:pt x="3351091" y="0"/>
                </a:lnTo>
                <a:lnTo>
                  <a:pt x="3351091" y="2182398"/>
                </a:lnTo>
                <a:lnTo>
                  <a:pt x="0" y="218239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s-ES_tradnl"/>
          </a:p>
        </p:txBody>
      </p:sp>
      <p:sp>
        <p:nvSpPr>
          <p:cNvPr id="9" name="TextBox 9"/>
          <p:cNvSpPr txBox="1"/>
          <p:nvPr/>
        </p:nvSpPr>
        <p:spPr>
          <a:xfrm>
            <a:off x="7013823" y="1876425"/>
            <a:ext cx="4260354"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MODELADO</a:t>
            </a:r>
          </a:p>
        </p:txBody>
      </p:sp>
      <p:sp>
        <p:nvSpPr>
          <p:cNvPr id="10" name="TextBox 10"/>
          <p:cNvSpPr txBox="1"/>
          <p:nvPr/>
        </p:nvSpPr>
        <p:spPr>
          <a:xfrm>
            <a:off x="10136354" y="8499475"/>
            <a:ext cx="7383701" cy="835025"/>
          </a:xfrm>
          <a:prstGeom prst="rect">
            <a:avLst/>
          </a:prstGeom>
        </p:spPr>
        <p:txBody>
          <a:bodyPr lIns="0" tIns="0" rIns="0" bIns="0" rtlCol="0" anchor="t">
            <a:spAutoFit/>
          </a:bodyPr>
          <a:lstStyle/>
          <a:p>
            <a:pPr algn="ctr">
              <a:lnSpc>
                <a:spcPts val="3400"/>
              </a:lnSpc>
            </a:pPr>
            <a:r>
              <a:rPr lang="en-US" sz="2000">
                <a:solidFill>
                  <a:srgbClr val="FFE052"/>
                </a:solidFill>
                <a:latin typeface="Open Sans Bold"/>
              </a:rPr>
              <a:t>TEOREMA CENTRAL DEL LÍMITE</a:t>
            </a:r>
          </a:p>
          <a:p>
            <a:pPr algn="ctr">
              <a:lnSpc>
                <a:spcPts val="3400"/>
              </a:lnSpc>
            </a:pPr>
            <a:r>
              <a:rPr lang="en-US" sz="2000">
                <a:solidFill>
                  <a:srgbClr val="FFE052"/>
                </a:solidFill>
                <a:latin typeface="Open Sans Bold"/>
              </a:rPr>
              <a:t>Ojo: </a:t>
            </a:r>
            <a:r>
              <a:rPr lang="en-US" sz="2000">
                <a:solidFill>
                  <a:srgbClr val="FFE052"/>
                </a:solidFill>
                <a:latin typeface="Open Sans"/>
              </a:rPr>
              <a:t>INDEPENDENCIA (neuronas)</a:t>
            </a:r>
          </a:p>
        </p:txBody>
      </p:sp>
      <p:grpSp>
        <p:nvGrpSpPr>
          <p:cNvPr id="11" name="Group 11"/>
          <p:cNvGrpSpPr/>
          <p:nvPr/>
        </p:nvGrpSpPr>
        <p:grpSpPr>
          <a:xfrm>
            <a:off x="12585930" y="413902"/>
            <a:ext cx="4839609" cy="2214888"/>
            <a:chOff x="0" y="-77524"/>
            <a:chExt cx="1274629" cy="583345"/>
          </a:xfrm>
        </p:grpSpPr>
        <p:sp>
          <p:nvSpPr>
            <p:cNvPr id="12" name="Freeform 12"/>
            <p:cNvSpPr/>
            <p:nvPr/>
          </p:nvSpPr>
          <p:spPr>
            <a:xfrm>
              <a:off x="0" y="0"/>
              <a:ext cx="1274629" cy="421420"/>
            </a:xfrm>
            <a:custGeom>
              <a:avLst/>
              <a:gdLst/>
              <a:ahLst/>
              <a:cxnLst/>
              <a:rect l="l" t="t" r="r" b="b"/>
              <a:pathLst>
                <a:path w="1274629" h="421420">
                  <a:moveTo>
                    <a:pt x="81585" y="0"/>
                  </a:moveTo>
                  <a:lnTo>
                    <a:pt x="1193045" y="0"/>
                  </a:lnTo>
                  <a:cubicBezTo>
                    <a:pt x="1238103" y="0"/>
                    <a:pt x="1274629" y="36527"/>
                    <a:pt x="1274629" y="81585"/>
                  </a:cubicBezTo>
                  <a:lnTo>
                    <a:pt x="1274629" y="339835"/>
                  </a:lnTo>
                  <a:cubicBezTo>
                    <a:pt x="1274629" y="384893"/>
                    <a:pt x="1238103" y="421420"/>
                    <a:pt x="1193045" y="421420"/>
                  </a:cubicBezTo>
                  <a:lnTo>
                    <a:pt x="81585" y="421420"/>
                  </a:lnTo>
                  <a:cubicBezTo>
                    <a:pt x="59947" y="421420"/>
                    <a:pt x="39196" y="412824"/>
                    <a:pt x="23896" y="397524"/>
                  </a:cubicBezTo>
                  <a:cubicBezTo>
                    <a:pt x="8596" y="382224"/>
                    <a:pt x="0" y="361473"/>
                    <a:pt x="0" y="339835"/>
                  </a:cubicBezTo>
                  <a:lnTo>
                    <a:pt x="0" y="81585"/>
                  </a:lnTo>
                  <a:cubicBezTo>
                    <a:pt x="0" y="36527"/>
                    <a:pt x="36527" y="0"/>
                    <a:pt x="81585" y="0"/>
                  </a:cubicBezTo>
                  <a:close/>
                </a:path>
              </a:pathLst>
            </a:custGeom>
            <a:solidFill>
              <a:srgbClr val="00C4CC"/>
            </a:solidFill>
          </p:spPr>
          <p:txBody>
            <a:bodyPr/>
            <a:lstStyle/>
            <a:p>
              <a:endParaRPr lang="es-ES_tradnl"/>
            </a:p>
          </p:txBody>
        </p:sp>
        <p:sp>
          <p:nvSpPr>
            <p:cNvPr id="13" name="TextBox 13"/>
            <p:cNvSpPr txBox="1"/>
            <p:nvPr/>
          </p:nvSpPr>
          <p:spPr>
            <a:xfrm>
              <a:off x="0" y="-77524"/>
              <a:ext cx="1274629" cy="583345"/>
            </a:xfrm>
            <a:prstGeom prst="rect">
              <a:avLst/>
            </a:prstGeom>
          </p:spPr>
          <p:txBody>
            <a:bodyPr lIns="50800" tIns="50800" rIns="50800" bIns="50800" rtlCol="0" anchor="ctr"/>
            <a:lstStyle/>
            <a:p>
              <a:pPr algn="ctr">
                <a:lnSpc>
                  <a:spcPts val="4899"/>
                </a:lnSpc>
              </a:pPr>
              <a:r>
                <a:rPr lang="en-US" sz="3499" dirty="0">
                  <a:solidFill>
                    <a:srgbClr val="FFFFFF"/>
                  </a:solidFill>
                  <a:latin typeface="Agrandir Narrow Bold"/>
                </a:rPr>
                <a:t>ESTACIONARIEDAD</a:t>
              </a:r>
            </a:p>
            <a:p>
              <a:pPr algn="ctr">
                <a:lnSpc>
                  <a:spcPts val="4899"/>
                </a:lnSpc>
              </a:pPr>
              <a:r>
                <a:rPr lang="en-US" sz="3499" dirty="0">
                  <a:solidFill>
                    <a:srgbClr val="FFFFFF"/>
                  </a:solidFill>
                  <a:latin typeface="Agrandir Narrow Bold"/>
                </a:rPr>
                <a:t>EN SEGMENTOS</a:t>
              </a:r>
            </a:p>
          </p:txBody>
        </p:sp>
      </p:grpSp>
      <p:grpSp>
        <p:nvGrpSpPr>
          <p:cNvPr id="14" name="Group 5"/>
          <p:cNvGrpSpPr/>
          <p:nvPr/>
        </p:nvGrpSpPr>
        <p:grpSpPr>
          <a:xfrm>
            <a:off x="11196515" y="6753296"/>
            <a:ext cx="4839609" cy="1570180"/>
            <a:chOff x="0" y="-57996"/>
            <a:chExt cx="1274629" cy="413546"/>
          </a:xfrm>
        </p:grpSpPr>
        <p:sp>
          <p:nvSpPr>
            <p:cNvPr id="15" name="Freeform 6"/>
            <p:cNvSpPr/>
            <p:nvPr/>
          </p:nvSpPr>
          <p:spPr>
            <a:xfrm>
              <a:off x="0" y="0"/>
              <a:ext cx="1274629" cy="299246"/>
            </a:xfrm>
            <a:custGeom>
              <a:avLst/>
              <a:gdLst/>
              <a:ahLst/>
              <a:cxnLst/>
              <a:rect l="l" t="t" r="r" b="b"/>
              <a:pathLst>
                <a:path w="1274629" h="299246">
                  <a:moveTo>
                    <a:pt x="81585" y="0"/>
                  </a:moveTo>
                  <a:lnTo>
                    <a:pt x="1193045" y="0"/>
                  </a:lnTo>
                  <a:cubicBezTo>
                    <a:pt x="1238103" y="0"/>
                    <a:pt x="1274629" y="36527"/>
                    <a:pt x="1274629" y="81585"/>
                  </a:cubicBezTo>
                  <a:lnTo>
                    <a:pt x="1274629" y="217661"/>
                  </a:lnTo>
                  <a:cubicBezTo>
                    <a:pt x="1274629" y="262719"/>
                    <a:pt x="1238103" y="299246"/>
                    <a:pt x="1193045" y="299246"/>
                  </a:cubicBezTo>
                  <a:lnTo>
                    <a:pt x="81585" y="299246"/>
                  </a:lnTo>
                  <a:cubicBezTo>
                    <a:pt x="59947" y="299246"/>
                    <a:pt x="39196" y="290650"/>
                    <a:pt x="23896" y="275350"/>
                  </a:cubicBezTo>
                  <a:cubicBezTo>
                    <a:pt x="8596" y="260050"/>
                    <a:pt x="0" y="239299"/>
                    <a:pt x="0" y="217661"/>
                  </a:cubicBezTo>
                  <a:lnTo>
                    <a:pt x="0" y="81585"/>
                  </a:lnTo>
                  <a:cubicBezTo>
                    <a:pt x="0" y="36527"/>
                    <a:pt x="36527" y="0"/>
                    <a:pt x="81585" y="0"/>
                  </a:cubicBezTo>
                  <a:close/>
                </a:path>
              </a:pathLst>
            </a:custGeom>
            <a:solidFill>
              <a:srgbClr val="FFDE59"/>
            </a:solidFill>
          </p:spPr>
          <p:txBody>
            <a:bodyPr/>
            <a:lstStyle/>
            <a:p>
              <a:endParaRPr lang="es-ES_tradnl"/>
            </a:p>
          </p:txBody>
        </p:sp>
        <p:sp>
          <p:nvSpPr>
            <p:cNvPr id="16" name="TextBox 7"/>
            <p:cNvSpPr txBox="1"/>
            <p:nvPr/>
          </p:nvSpPr>
          <p:spPr>
            <a:xfrm>
              <a:off x="0" y="-57996"/>
              <a:ext cx="1274629" cy="413546"/>
            </a:xfrm>
            <a:prstGeom prst="rect">
              <a:avLst/>
            </a:prstGeom>
          </p:spPr>
          <p:txBody>
            <a:bodyPr lIns="50800" tIns="50800" rIns="50800" bIns="50800" rtlCol="0" anchor="ctr"/>
            <a:lstStyle/>
            <a:p>
              <a:pPr algn="ctr">
                <a:lnSpc>
                  <a:spcPts val="3499"/>
                </a:lnSpc>
              </a:pPr>
              <a:r>
                <a:rPr lang="en-US" sz="2499" dirty="0">
                  <a:solidFill>
                    <a:srgbClr val="000000"/>
                  </a:solidFill>
                  <a:latin typeface="Agrandir Narrow Bold"/>
                </a:rPr>
                <a:t>ASUMIMOS GAUSSIANIDAD</a:t>
              </a:r>
            </a:p>
          </p:txBody>
        </p:sp>
      </p:grpSp>
      <p:sp>
        <p:nvSpPr>
          <p:cNvPr id="17" name="TextBox 8"/>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1532341" y="3153704"/>
            <a:ext cx="4839609" cy="2587784"/>
            <a:chOff x="0" y="-57150"/>
            <a:chExt cx="1274629" cy="681556"/>
          </a:xfrm>
        </p:grpSpPr>
        <p:sp>
          <p:nvSpPr>
            <p:cNvPr id="3" name="Freeform 3"/>
            <p:cNvSpPr/>
            <p:nvPr/>
          </p:nvSpPr>
          <p:spPr>
            <a:xfrm>
              <a:off x="0" y="0"/>
              <a:ext cx="1274629" cy="567256"/>
            </a:xfrm>
            <a:custGeom>
              <a:avLst/>
              <a:gdLst/>
              <a:ahLst/>
              <a:cxnLst/>
              <a:rect l="l" t="t" r="r" b="b"/>
              <a:pathLst>
                <a:path w="1274629" h="567256">
                  <a:moveTo>
                    <a:pt x="81585" y="0"/>
                  </a:moveTo>
                  <a:lnTo>
                    <a:pt x="1193045" y="0"/>
                  </a:lnTo>
                  <a:cubicBezTo>
                    <a:pt x="1238103" y="0"/>
                    <a:pt x="1274629" y="36527"/>
                    <a:pt x="1274629" y="81585"/>
                  </a:cubicBezTo>
                  <a:lnTo>
                    <a:pt x="1274629" y="485671"/>
                  </a:lnTo>
                  <a:cubicBezTo>
                    <a:pt x="1274629" y="530729"/>
                    <a:pt x="1238103" y="567256"/>
                    <a:pt x="1193045" y="567256"/>
                  </a:cubicBezTo>
                  <a:lnTo>
                    <a:pt x="81585" y="567256"/>
                  </a:lnTo>
                  <a:cubicBezTo>
                    <a:pt x="59947" y="567256"/>
                    <a:pt x="39196" y="558661"/>
                    <a:pt x="23896" y="543361"/>
                  </a:cubicBezTo>
                  <a:cubicBezTo>
                    <a:pt x="8596" y="528060"/>
                    <a:pt x="0" y="507309"/>
                    <a:pt x="0" y="485671"/>
                  </a:cubicBezTo>
                  <a:lnTo>
                    <a:pt x="0" y="81585"/>
                  </a:lnTo>
                  <a:cubicBezTo>
                    <a:pt x="0" y="36527"/>
                    <a:pt x="36527" y="0"/>
                    <a:pt x="81585" y="0"/>
                  </a:cubicBezTo>
                  <a:close/>
                </a:path>
              </a:pathLst>
            </a:custGeom>
            <a:solidFill>
              <a:srgbClr val="FFDE59"/>
            </a:solidFill>
          </p:spPr>
          <p:txBody>
            <a:bodyPr/>
            <a:lstStyle/>
            <a:p>
              <a:endParaRPr lang="es-ES_tradnl"/>
            </a:p>
          </p:txBody>
        </p:sp>
        <p:sp>
          <p:nvSpPr>
            <p:cNvPr id="4" name="TextBox 4"/>
            <p:cNvSpPr txBox="1"/>
            <p:nvPr/>
          </p:nvSpPr>
          <p:spPr>
            <a:xfrm>
              <a:off x="0" y="-57150"/>
              <a:ext cx="1274629" cy="681556"/>
            </a:xfrm>
            <a:prstGeom prst="rect">
              <a:avLst/>
            </a:prstGeom>
          </p:spPr>
          <p:txBody>
            <a:bodyPr lIns="50800" tIns="50800" rIns="50800" bIns="50800" rtlCol="0" anchor="ctr"/>
            <a:lstStyle/>
            <a:p>
              <a:pPr algn="ctr">
                <a:lnSpc>
                  <a:spcPts val="3499"/>
                </a:lnSpc>
              </a:pPr>
              <a:r>
                <a:rPr lang="en-US" sz="2499" dirty="0">
                  <a:solidFill>
                    <a:srgbClr val="000000"/>
                  </a:solidFill>
                  <a:latin typeface="Agrandir Narrow Bold"/>
                </a:rPr>
                <a:t>DISTRIBUCIÓN DE PROBABILIDAD</a:t>
              </a:r>
            </a:p>
            <a:p>
              <a:pPr algn="ctr">
                <a:lnSpc>
                  <a:spcPts val="3499"/>
                </a:lnSpc>
              </a:pPr>
              <a:r>
                <a:rPr lang="en-US" sz="2499" dirty="0">
                  <a:solidFill>
                    <a:srgbClr val="000000"/>
                  </a:solidFill>
                  <a:latin typeface="Agrandir Narrow Bold"/>
                </a:rPr>
                <a:t>DE UNA VARIABLE CON DISTRIBUCIÓN GAUSSIANA</a:t>
              </a:r>
            </a:p>
          </p:txBody>
        </p:sp>
      </p:grpSp>
      <p:sp>
        <p:nvSpPr>
          <p:cNvPr id="9" name="Freeform 9"/>
          <p:cNvSpPr/>
          <p:nvPr/>
        </p:nvSpPr>
        <p:spPr>
          <a:xfrm>
            <a:off x="6875775" y="3898355"/>
            <a:ext cx="8668430" cy="1245145"/>
          </a:xfrm>
          <a:custGeom>
            <a:avLst/>
            <a:gdLst/>
            <a:ahLst/>
            <a:cxnLst/>
            <a:rect l="l" t="t" r="r" b="b"/>
            <a:pathLst>
              <a:path w="8668430" h="1245145">
                <a:moveTo>
                  <a:pt x="0" y="0"/>
                </a:moveTo>
                <a:lnTo>
                  <a:pt x="8668431" y="0"/>
                </a:lnTo>
                <a:lnTo>
                  <a:pt x="8668431" y="1245145"/>
                </a:lnTo>
                <a:lnTo>
                  <a:pt x="0" y="1245145"/>
                </a:lnTo>
                <a:lnTo>
                  <a:pt x="0" y="0"/>
                </a:lnTo>
                <a:close/>
              </a:path>
            </a:pathLst>
          </a:custGeom>
          <a:blipFill>
            <a:blip r:embed="rId3"/>
            <a:stretch>
              <a:fillRect/>
            </a:stretch>
          </a:blipFill>
        </p:spPr>
        <p:txBody>
          <a:bodyPr/>
          <a:lstStyle/>
          <a:p>
            <a:endParaRPr lang="es-ES_tradnl"/>
          </a:p>
        </p:txBody>
      </p:sp>
      <p:sp>
        <p:nvSpPr>
          <p:cNvPr id="11" name="TextBox 11"/>
          <p:cNvSpPr txBox="1"/>
          <p:nvPr/>
        </p:nvSpPr>
        <p:spPr>
          <a:xfrm>
            <a:off x="5452149" y="6981821"/>
            <a:ext cx="7847581" cy="1857376"/>
          </a:xfrm>
          <a:prstGeom prst="rect">
            <a:avLst/>
          </a:prstGeom>
        </p:spPr>
        <p:txBody>
          <a:bodyPr lIns="0" tIns="0" rIns="0" bIns="0" rtlCol="0" anchor="t">
            <a:spAutoFit/>
          </a:bodyPr>
          <a:lstStyle/>
          <a:p>
            <a:pPr algn="ctr">
              <a:lnSpc>
                <a:spcPts val="5099"/>
              </a:lnSpc>
            </a:pPr>
            <a:r>
              <a:rPr lang="en-US" sz="2999">
                <a:solidFill>
                  <a:srgbClr val="FFE052"/>
                </a:solidFill>
                <a:latin typeface="Open Sans Bold"/>
              </a:rPr>
              <a:t>La distribución gaussiana está completamente caracterizada por la media (</a:t>
            </a:r>
            <a:r>
              <a:rPr lang="en-US" sz="2999">
                <a:solidFill>
                  <a:srgbClr val="FFE052"/>
                </a:solidFill>
                <a:latin typeface="Open Sans Italics"/>
              </a:rPr>
              <a:t>mx</a:t>
            </a:r>
            <a:r>
              <a:rPr lang="en-US" sz="2999">
                <a:solidFill>
                  <a:srgbClr val="FFE052"/>
                </a:solidFill>
                <a:latin typeface="Open Sans Bold"/>
              </a:rPr>
              <a:t>) y la matriz de covarianza (</a:t>
            </a:r>
            <a:r>
              <a:rPr lang="en-US" sz="2999">
                <a:solidFill>
                  <a:srgbClr val="FFE052"/>
                </a:solidFill>
                <a:latin typeface="Open Sans Italics"/>
              </a:rPr>
              <a:t>Cx</a:t>
            </a:r>
            <a:r>
              <a:rPr lang="en-US" sz="2999">
                <a:solidFill>
                  <a:srgbClr val="FFE052"/>
                </a:solidFill>
                <a:latin typeface="Open Sans Bold"/>
              </a:rPr>
              <a:t>). </a:t>
            </a:r>
          </a:p>
        </p:txBody>
      </p:sp>
      <p:sp>
        <p:nvSpPr>
          <p:cNvPr id="12" name="TextBox 9"/>
          <p:cNvSpPr txBox="1"/>
          <p:nvPr/>
        </p:nvSpPr>
        <p:spPr>
          <a:xfrm>
            <a:off x="7013823" y="1876425"/>
            <a:ext cx="4260354"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MODELADO</a:t>
            </a:r>
          </a:p>
        </p:txBody>
      </p:sp>
      <p:grpSp>
        <p:nvGrpSpPr>
          <p:cNvPr id="13" name="Group 11"/>
          <p:cNvGrpSpPr/>
          <p:nvPr/>
        </p:nvGrpSpPr>
        <p:grpSpPr>
          <a:xfrm>
            <a:off x="12585930" y="413902"/>
            <a:ext cx="4839609" cy="2214888"/>
            <a:chOff x="0" y="-77524"/>
            <a:chExt cx="1274629" cy="583345"/>
          </a:xfrm>
        </p:grpSpPr>
        <p:sp>
          <p:nvSpPr>
            <p:cNvPr id="14" name="Freeform 12"/>
            <p:cNvSpPr/>
            <p:nvPr/>
          </p:nvSpPr>
          <p:spPr>
            <a:xfrm>
              <a:off x="0" y="0"/>
              <a:ext cx="1274629" cy="421420"/>
            </a:xfrm>
            <a:custGeom>
              <a:avLst/>
              <a:gdLst/>
              <a:ahLst/>
              <a:cxnLst/>
              <a:rect l="l" t="t" r="r" b="b"/>
              <a:pathLst>
                <a:path w="1274629" h="421420">
                  <a:moveTo>
                    <a:pt x="81585" y="0"/>
                  </a:moveTo>
                  <a:lnTo>
                    <a:pt x="1193045" y="0"/>
                  </a:lnTo>
                  <a:cubicBezTo>
                    <a:pt x="1238103" y="0"/>
                    <a:pt x="1274629" y="36527"/>
                    <a:pt x="1274629" y="81585"/>
                  </a:cubicBezTo>
                  <a:lnTo>
                    <a:pt x="1274629" y="339835"/>
                  </a:lnTo>
                  <a:cubicBezTo>
                    <a:pt x="1274629" y="384893"/>
                    <a:pt x="1238103" y="421420"/>
                    <a:pt x="1193045" y="421420"/>
                  </a:cubicBezTo>
                  <a:lnTo>
                    <a:pt x="81585" y="421420"/>
                  </a:lnTo>
                  <a:cubicBezTo>
                    <a:pt x="59947" y="421420"/>
                    <a:pt x="39196" y="412824"/>
                    <a:pt x="23896" y="397524"/>
                  </a:cubicBezTo>
                  <a:cubicBezTo>
                    <a:pt x="8596" y="382224"/>
                    <a:pt x="0" y="361473"/>
                    <a:pt x="0" y="339835"/>
                  </a:cubicBezTo>
                  <a:lnTo>
                    <a:pt x="0" y="81585"/>
                  </a:lnTo>
                  <a:cubicBezTo>
                    <a:pt x="0" y="36527"/>
                    <a:pt x="36527" y="0"/>
                    <a:pt x="81585" y="0"/>
                  </a:cubicBezTo>
                  <a:close/>
                </a:path>
              </a:pathLst>
            </a:custGeom>
            <a:solidFill>
              <a:srgbClr val="00C4CC"/>
            </a:solidFill>
          </p:spPr>
          <p:txBody>
            <a:bodyPr/>
            <a:lstStyle/>
            <a:p>
              <a:endParaRPr lang="es-ES_tradnl"/>
            </a:p>
          </p:txBody>
        </p:sp>
        <p:sp>
          <p:nvSpPr>
            <p:cNvPr id="15" name="TextBox 13"/>
            <p:cNvSpPr txBox="1"/>
            <p:nvPr/>
          </p:nvSpPr>
          <p:spPr>
            <a:xfrm>
              <a:off x="0" y="-77524"/>
              <a:ext cx="1274629" cy="583345"/>
            </a:xfrm>
            <a:prstGeom prst="rect">
              <a:avLst/>
            </a:prstGeom>
          </p:spPr>
          <p:txBody>
            <a:bodyPr lIns="50800" tIns="50800" rIns="50800" bIns="50800" rtlCol="0" anchor="ctr"/>
            <a:lstStyle/>
            <a:p>
              <a:pPr algn="ctr">
                <a:lnSpc>
                  <a:spcPts val="4899"/>
                </a:lnSpc>
              </a:pPr>
              <a:r>
                <a:rPr lang="en-US" sz="3499" dirty="0">
                  <a:solidFill>
                    <a:srgbClr val="FFFFFF"/>
                  </a:solidFill>
                  <a:latin typeface="Agrandir Narrow Bold"/>
                </a:rPr>
                <a:t>ESTACIONARIEDAD</a:t>
              </a:r>
            </a:p>
            <a:p>
              <a:pPr algn="ctr">
                <a:lnSpc>
                  <a:spcPts val="4899"/>
                </a:lnSpc>
              </a:pPr>
              <a:r>
                <a:rPr lang="en-US" sz="3499" dirty="0">
                  <a:solidFill>
                    <a:srgbClr val="FFFFFF"/>
                  </a:solidFill>
                  <a:latin typeface="Agrandir Narrow Bold"/>
                </a:rPr>
                <a:t>EN SEGMENTOS</a:t>
              </a:r>
            </a:p>
          </p:txBody>
        </p:sp>
      </p:grpSp>
      <p:sp>
        <p:nvSpPr>
          <p:cNvPr id="16" name="TextBox 8"/>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9" name="Freeform 9"/>
          <p:cNvSpPr/>
          <p:nvPr/>
        </p:nvSpPr>
        <p:spPr>
          <a:xfrm>
            <a:off x="6875775" y="3898355"/>
            <a:ext cx="8668430" cy="1245145"/>
          </a:xfrm>
          <a:custGeom>
            <a:avLst/>
            <a:gdLst/>
            <a:ahLst/>
            <a:cxnLst/>
            <a:rect l="l" t="t" r="r" b="b"/>
            <a:pathLst>
              <a:path w="8668430" h="1245145">
                <a:moveTo>
                  <a:pt x="0" y="0"/>
                </a:moveTo>
                <a:lnTo>
                  <a:pt x="8668431" y="0"/>
                </a:lnTo>
                <a:lnTo>
                  <a:pt x="8668431" y="1245145"/>
                </a:lnTo>
                <a:lnTo>
                  <a:pt x="0" y="1245145"/>
                </a:lnTo>
                <a:lnTo>
                  <a:pt x="0" y="0"/>
                </a:lnTo>
                <a:close/>
              </a:path>
            </a:pathLst>
          </a:custGeom>
          <a:blipFill>
            <a:blip r:embed="rId3"/>
            <a:stretch>
              <a:fillRect/>
            </a:stretch>
          </a:blipFill>
        </p:spPr>
        <p:txBody>
          <a:bodyPr/>
          <a:lstStyle/>
          <a:p>
            <a:endParaRPr lang="es-ES_tradnl"/>
          </a:p>
        </p:txBody>
      </p:sp>
      <p:sp>
        <p:nvSpPr>
          <p:cNvPr id="10" name="Freeform 10"/>
          <p:cNvSpPr/>
          <p:nvPr/>
        </p:nvSpPr>
        <p:spPr>
          <a:xfrm>
            <a:off x="3360169" y="6241143"/>
            <a:ext cx="11567662" cy="990025"/>
          </a:xfrm>
          <a:custGeom>
            <a:avLst/>
            <a:gdLst/>
            <a:ahLst/>
            <a:cxnLst/>
            <a:rect l="l" t="t" r="r" b="b"/>
            <a:pathLst>
              <a:path w="11567662" h="990025">
                <a:moveTo>
                  <a:pt x="0" y="0"/>
                </a:moveTo>
                <a:lnTo>
                  <a:pt x="11567662" y="0"/>
                </a:lnTo>
                <a:lnTo>
                  <a:pt x="11567662" y="990025"/>
                </a:lnTo>
                <a:lnTo>
                  <a:pt x="0" y="990025"/>
                </a:lnTo>
                <a:lnTo>
                  <a:pt x="0" y="0"/>
                </a:lnTo>
                <a:close/>
              </a:path>
            </a:pathLst>
          </a:custGeom>
          <a:blipFill>
            <a:blip r:embed="rId4"/>
            <a:stretch>
              <a:fillRect/>
            </a:stretch>
          </a:blipFill>
        </p:spPr>
        <p:txBody>
          <a:bodyPr/>
          <a:lstStyle/>
          <a:p>
            <a:endParaRPr lang="es-ES_tradnl"/>
          </a:p>
        </p:txBody>
      </p:sp>
      <p:sp>
        <p:nvSpPr>
          <p:cNvPr id="12" name="TextBox 12"/>
          <p:cNvSpPr txBox="1"/>
          <p:nvPr/>
        </p:nvSpPr>
        <p:spPr>
          <a:xfrm>
            <a:off x="2166330" y="7607221"/>
            <a:ext cx="13955340" cy="1857376"/>
          </a:xfrm>
          <a:prstGeom prst="rect">
            <a:avLst/>
          </a:prstGeom>
        </p:spPr>
        <p:txBody>
          <a:bodyPr lIns="0" tIns="0" rIns="0" bIns="0" rtlCol="0" anchor="t">
            <a:spAutoFit/>
          </a:bodyPr>
          <a:lstStyle/>
          <a:p>
            <a:pPr algn="ctr">
              <a:lnSpc>
                <a:spcPts val="5099"/>
              </a:lnSpc>
            </a:pPr>
            <a:r>
              <a:rPr lang="en-US" sz="2999">
                <a:solidFill>
                  <a:srgbClr val="FFE052"/>
                </a:solidFill>
                <a:latin typeface="Open Sans Bold"/>
              </a:rPr>
              <a:t>La matriz de covarianza (</a:t>
            </a:r>
            <a:r>
              <a:rPr lang="en-US" sz="2999">
                <a:solidFill>
                  <a:srgbClr val="FFE052"/>
                </a:solidFill>
                <a:latin typeface="Open Sans Italics"/>
              </a:rPr>
              <a:t>Cx</a:t>
            </a:r>
            <a:r>
              <a:rPr lang="en-US" sz="2999">
                <a:solidFill>
                  <a:srgbClr val="FFE052"/>
                </a:solidFill>
                <a:latin typeface="Open Sans Bold"/>
              </a:rPr>
              <a:t>) está relacionada a la matriz de correlación (</a:t>
            </a:r>
            <a:r>
              <a:rPr lang="en-US" sz="2999">
                <a:solidFill>
                  <a:srgbClr val="FFE052"/>
                </a:solidFill>
                <a:latin typeface="Open Sans Italics"/>
              </a:rPr>
              <a:t>Rx</a:t>
            </a:r>
            <a:r>
              <a:rPr lang="en-US" sz="2999">
                <a:solidFill>
                  <a:srgbClr val="FFE052"/>
                </a:solidFill>
                <a:latin typeface="Open Sans Bold"/>
              </a:rPr>
              <a:t>) mediante el cuadrado de la media.</a:t>
            </a:r>
          </a:p>
          <a:p>
            <a:pPr algn="ctr">
              <a:lnSpc>
                <a:spcPts val="5099"/>
              </a:lnSpc>
            </a:pPr>
            <a:r>
              <a:rPr lang="en-US" sz="2999">
                <a:solidFill>
                  <a:srgbClr val="FFE052"/>
                </a:solidFill>
                <a:latin typeface="Open Sans Bold"/>
              </a:rPr>
              <a:t>Luego, es obvio que </a:t>
            </a:r>
            <a:r>
              <a:rPr lang="en-US" sz="2999">
                <a:solidFill>
                  <a:srgbClr val="FFE052"/>
                </a:solidFill>
                <a:latin typeface="Open Sans Italics"/>
              </a:rPr>
              <a:t>Cx </a:t>
            </a:r>
            <a:r>
              <a:rPr lang="en-US" sz="2999">
                <a:solidFill>
                  <a:srgbClr val="FFE052"/>
                </a:solidFill>
                <a:latin typeface="Open Sans Bold"/>
              </a:rPr>
              <a:t>y </a:t>
            </a:r>
            <a:r>
              <a:rPr lang="en-US" sz="2999">
                <a:solidFill>
                  <a:srgbClr val="FFE052"/>
                </a:solidFill>
                <a:latin typeface="Open Sans Italics"/>
              </a:rPr>
              <a:t>Rx </a:t>
            </a:r>
            <a:r>
              <a:rPr lang="en-US" sz="2999">
                <a:solidFill>
                  <a:srgbClr val="FFE052"/>
                </a:solidFill>
                <a:latin typeface="Open Sans Bold"/>
              </a:rPr>
              <a:t>son idénticas para un proceso de media nula. </a:t>
            </a:r>
          </a:p>
        </p:txBody>
      </p:sp>
      <p:grpSp>
        <p:nvGrpSpPr>
          <p:cNvPr id="13" name="Group 2"/>
          <p:cNvGrpSpPr/>
          <p:nvPr/>
        </p:nvGrpSpPr>
        <p:grpSpPr>
          <a:xfrm>
            <a:off x="1532341" y="3153704"/>
            <a:ext cx="4839609" cy="2587784"/>
            <a:chOff x="0" y="-57150"/>
            <a:chExt cx="1274629" cy="681556"/>
          </a:xfrm>
        </p:grpSpPr>
        <p:sp>
          <p:nvSpPr>
            <p:cNvPr id="14" name="Freeform 3"/>
            <p:cNvSpPr/>
            <p:nvPr/>
          </p:nvSpPr>
          <p:spPr>
            <a:xfrm>
              <a:off x="0" y="0"/>
              <a:ext cx="1274629" cy="567256"/>
            </a:xfrm>
            <a:custGeom>
              <a:avLst/>
              <a:gdLst/>
              <a:ahLst/>
              <a:cxnLst/>
              <a:rect l="l" t="t" r="r" b="b"/>
              <a:pathLst>
                <a:path w="1274629" h="567256">
                  <a:moveTo>
                    <a:pt x="81585" y="0"/>
                  </a:moveTo>
                  <a:lnTo>
                    <a:pt x="1193045" y="0"/>
                  </a:lnTo>
                  <a:cubicBezTo>
                    <a:pt x="1238103" y="0"/>
                    <a:pt x="1274629" y="36527"/>
                    <a:pt x="1274629" y="81585"/>
                  </a:cubicBezTo>
                  <a:lnTo>
                    <a:pt x="1274629" y="485671"/>
                  </a:lnTo>
                  <a:cubicBezTo>
                    <a:pt x="1274629" y="530729"/>
                    <a:pt x="1238103" y="567256"/>
                    <a:pt x="1193045" y="567256"/>
                  </a:cubicBezTo>
                  <a:lnTo>
                    <a:pt x="81585" y="567256"/>
                  </a:lnTo>
                  <a:cubicBezTo>
                    <a:pt x="59947" y="567256"/>
                    <a:pt x="39196" y="558661"/>
                    <a:pt x="23896" y="543361"/>
                  </a:cubicBezTo>
                  <a:cubicBezTo>
                    <a:pt x="8596" y="528060"/>
                    <a:pt x="0" y="507309"/>
                    <a:pt x="0" y="485671"/>
                  </a:cubicBezTo>
                  <a:lnTo>
                    <a:pt x="0" y="81585"/>
                  </a:lnTo>
                  <a:cubicBezTo>
                    <a:pt x="0" y="36527"/>
                    <a:pt x="36527" y="0"/>
                    <a:pt x="81585" y="0"/>
                  </a:cubicBezTo>
                  <a:close/>
                </a:path>
              </a:pathLst>
            </a:custGeom>
            <a:solidFill>
              <a:srgbClr val="FFDE59"/>
            </a:solidFill>
          </p:spPr>
          <p:txBody>
            <a:bodyPr/>
            <a:lstStyle/>
            <a:p>
              <a:endParaRPr lang="es-ES_tradnl"/>
            </a:p>
          </p:txBody>
        </p:sp>
        <p:sp>
          <p:nvSpPr>
            <p:cNvPr id="15" name="TextBox 4"/>
            <p:cNvSpPr txBox="1"/>
            <p:nvPr/>
          </p:nvSpPr>
          <p:spPr>
            <a:xfrm>
              <a:off x="0" y="-57150"/>
              <a:ext cx="1274629" cy="681556"/>
            </a:xfrm>
            <a:prstGeom prst="rect">
              <a:avLst/>
            </a:prstGeom>
          </p:spPr>
          <p:txBody>
            <a:bodyPr lIns="50800" tIns="50800" rIns="50800" bIns="50800" rtlCol="0" anchor="ctr"/>
            <a:lstStyle/>
            <a:p>
              <a:pPr algn="ctr">
                <a:lnSpc>
                  <a:spcPts val="3499"/>
                </a:lnSpc>
              </a:pPr>
              <a:r>
                <a:rPr lang="en-US" sz="2499" dirty="0">
                  <a:solidFill>
                    <a:srgbClr val="000000"/>
                  </a:solidFill>
                  <a:latin typeface="Agrandir Narrow Bold"/>
                </a:rPr>
                <a:t>DISTRIBUCIÓN DE PROBABILIDAD</a:t>
              </a:r>
            </a:p>
            <a:p>
              <a:pPr algn="ctr">
                <a:lnSpc>
                  <a:spcPts val="3499"/>
                </a:lnSpc>
              </a:pPr>
              <a:r>
                <a:rPr lang="en-US" sz="2499" dirty="0">
                  <a:solidFill>
                    <a:srgbClr val="000000"/>
                  </a:solidFill>
                  <a:latin typeface="Agrandir Narrow Bold"/>
                </a:rPr>
                <a:t>DE UNA VARIABLE CON DISTRIBUCIÓN GAUSSIANA</a:t>
              </a:r>
            </a:p>
          </p:txBody>
        </p:sp>
      </p:grpSp>
      <p:sp>
        <p:nvSpPr>
          <p:cNvPr id="16" name="TextBox 9"/>
          <p:cNvSpPr txBox="1"/>
          <p:nvPr/>
        </p:nvSpPr>
        <p:spPr>
          <a:xfrm>
            <a:off x="7013823" y="1876425"/>
            <a:ext cx="4260354"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MODELADO</a:t>
            </a:r>
          </a:p>
        </p:txBody>
      </p:sp>
      <p:grpSp>
        <p:nvGrpSpPr>
          <p:cNvPr id="17" name="Group 11"/>
          <p:cNvGrpSpPr/>
          <p:nvPr/>
        </p:nvGrpSpPr>
        <p:grpSpPr>
          <a:xfrm>
            <a:off x="12585930" y="413902"/>
            <a:ext cx="4839609" cy="2214888"/>
            <a:chOff x="0" y="-77524"/>
            <a:chExt cx="1274629" cy="583345"/>
          </a:xfrm>
        </p:grpSpPr>
        <p:sp>
          <p:nvSpPr>
            <p:cNvPr id="18" name="Freeform 12"/>
            <p:cNvSpPr/>
            <p:nvPr/>
          </p:nvSpPr>
          <p:spPr>
            <a:xfrm>
              <a:off x="0" y="0"/>
              <a:ext cx="1274629" cy="421420"/>
            </a:xfrm>
            <a:custGeom>
              <a:avLst/>
              <a:gdLst/>
              <a:ahLst/>
              <a:cxnLst/>
              <a:rect l="l" t="t" r="r" b="b"/>
              <a:pathLst>
                <a:path w="1274629" h="421420">
                  <a:moveTo>
                    <a:pt x="81585" y="0"/>
                  </a:moveTo>
                  <a:lnTo>
                    <a:pt x="1193045" y="0"/>
                  </a:lnTo>
                  <a:cubicBezTo>
                    <a:pt x="1238103" y="0"/>
                    <a:pt x="1274629" y="36527"/>
                    <a:pt x="1274629" y="81585"/>
                  </a:cubicBezTo>
                  <a:lnTo>
                    <a:pt x="1274629" y="339835"/>
                  </a:lnTo>
                  <a:cubicBezTo>
                    <a:pt x="1274629" y="384893"/>
                    <a:pt x="1238103" y="421420"/>
                    <a:pt x="1193045" y="421420"/>
                  </a:cubicBezTo>
                  <a:lnTo>
                    <a:pt x="81585" y="421420"/>
                  </a:lnTo>
                  <a:cubicBezTo>
                    <a:pt x="59947" y="421420"/>
                    <a:pt x="39196" y="412824"/>
                    <a:pt x="23896" y="397524"/>
                  </a:cubicBezTo>
                  <a:cubicBezTo>
                    <a:pt x="8596" y="382224"/>
                    <a:pt x="0" y="361473"/>
                    <a:pt x="0" y="339835"/>
                  </a:cubicBezTo>
                  <a:lnTo>
                    <a:pt x="0" y="81585"/>
                  </a:lnTo>
                  <a:cubicBezTo>
                    <a:pt x="0" y="36527"/>
                    <a:pt x="36527" y="0"/>
                    <a:pt x="81585" y="0"/>
                  </a:cubicBezTo>
                  <a:close/>
                </a:path>
              </a:pathLst>
            </a:custGeom>
            <a:solidFill>
              <a:srgbClr val="00C4CC"/>
            </a:solidFill>
          </p:spPr>
          <p:txBody>
            <a:bodyPr/>
            <a:lstStyle/>
            <a:p>
              <a:endParaRPr lang="es-ES_tradnl"/>
            </a:p>
          </p:txBody>
        </p:sp>
        <p:sp>
          <p:nvSpPr>
            <p:cNvPr id="19" name="TextBox 13"/>
            <p:cNvSpPr txBox="1"/>
            <p:nvPr/>
          </p:nvSpPr>
          <p:spPr>
            <a:xfrm>
              <a:off x="0" y="-77524"/>
              <a:ext cx="1274629" cy="583345"/>
            </a:xfrm>
            <a:prstGeom prst="rect">
              <a:avLst/>
            </a:prstGeom>
          </p:spPr>
          <p:txBody>
            <a:bodyPr lIns="50800" tIns="50800" rIns="50800" bIns="50800" rtlCol="0" anchor="ctr"/>
            <a:lstStyle/>
            <a:p>
              <a:pPr algn="ctr">
                <a:lnSpc>
                  <a:spcPts val="4899"/>
                </a:lnSpc>
              </a:pPr>
              <a:r>
                <a:rPr lang="en-US" sz="3499" dirty="0">
                  <a:solidFill>
                    <a:srgbClr val="FFFFFF"/>
                  </a:solidFill>
                  <a:latin typeface="Agrandir Narrow Bold"/>
                </a:rPr>
                <a:t>ESTACIONARIEDAD</a:t>
              </a:r>
            </a:p>
            <a:p>
              <a:pPr algn="ctr">
                <a:lnSpc>
                  <a:spcPts val="4899"/>
                </a:lnSpc>
              </a:pPr>
              <a:r>
                <a:rPr lang="en-US" sz="3499" dirty="0">
                  <a:solidFill>
                    <a:srgbClr val="FFFFFF"/>
                  </a:solidFill>
                  <a:latin typeface="Agrandir Narrow Bold"/>
                </a:rPr>
                <a:t>EN SEGMENTOS</a:t>
              </a:r>
            </a:p>
          </p:txBody>
        </p:sp>
      </p:grpSp>
      <p:sp>
        <p:nvSpPr>
          <p:cNvPr id="20" name="TextBox 8"/>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7013823" y="1876425"/>
            <a:ext cx="4260354"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MODELADO</a:t>
            </a:r>
          </a:p>
        </p:txBody>
      </p:sp>
      <p:grpSp>
        <p:nvGrpSpPr>
          <p:cNvPr id="4" name="Group 4"/>
          <p:cNvGrpSpPr/>
          <p:nvPr/>
        </p:nvGrpSpPr>
        <p:grpSpPr>
          <a:xfrm>
            <a:off x="6213133" y="3070298"/>
            <a:ext cx="5861734" cy="1582710"/>
            <a:chOff x="0" y="-57104"/>
            <a:chExt cx="1543831" cy="416845"/>
          </a:xfrm>
        </p:grpSpPr>
        <p:sp>
          <p:nvSpPr>
            <p:cNvPr id="5" name="Freeform 5"/>
            <p:cNvSpPr/>
            <p:nvPr/>
          </p:nvSpPr>
          <p:spPr>
            <a:xfrm>
              <a:off x="0" y="0"/>
              <a:ext cx="1543831" cy="302545"/>
            </a:xfrm>
            <a:custGeom>
              <a:avLst/>
              <a:gdLst/>
              <a:ahLst/>
              <a:cxnLst/>
              <a:rect l="l" t="t" r="r" b="b"/>
              <a:pathLst>
                <a:path w="1543831" h="302545">
                  <a:moveTo>
                    <a:pt x="67359" y="0"/>
                  </a:moveTo>
                  <a:lnTo>
                    <a:pt x="1476473" y="0"/>
                  </a:lnTo>
                  <a:cubicBezTo>
                    <a:pt x="1494337" y="0"/>
                    <a:pt x="1511470" y="7097"/>
                    <a:pt x="1524102" y="19729"/>
                  </a:cubicBezTo>
                  <a:cubicBezTo>
                    <a:pt x="1536734" y="32361"/>
                    <a:pt x="1543831" y="49494"/>
                    <a:pt x="1543831" y="67359"/>
                  </a:cubicBezTo>
                  <a:lnTo>
                    <a:pt x="1543831" y="235187"/>
                  </a:lnTo>
                  <a:cubicBezTo>
                    <a:pt x="1543831" y="253051"/>
                    <a:pt x="1536734" y="270184"/>
                    <a:pt x="1524102" y="282816"/>
                  </a:cubicBezTo>
                  <a:cubicBezTo>
                    <a:pt x="1511470" y="295449"/>
                    <a:pt x="1494337" y="302545"/>
                    <a:pt x="1476473" y="302545"/>
                  </a:cubicBezTo>
                  <a:lnTo>
                    <a:pt x="67359" y="302545"/>
                  </a:lnTo>
                  <a:cubicBezTo>
                    <a:pt x="49494" y="302545"/>
                    <a:pt x="32361" y="295449"/>
                    <a:pt x="19729" y="282816"/>
                  </a:cubicBezTo>
                  <a:cubicBezTo>
                    <a:pt x="7097" y="270184"/>
                    <a:pt x="0" y="253051"/>
                    <a:pt x="0" y="235187"/>
                  </a:cubicBezTo>
                  <a:lnTo>
                    <a:pt x="0" y="67359"/>
                  </a:lnTo>
                  <a:cubicBezTo>
                    <a:pt x="0" y="49494"/>
                    <a:pt x="7097" y="32361"/>
                    <a:pt x="19729" y="19729"/>
                  </a:cubicBezTo>
                  <a:cubicBezTo>
                    <a:pt x="32361" y="7097"/>
                    <a:pt x="49494" y="0"/>
                    <a:pt x="67359" y="0"/>
                  </a:cubicBezTo>
                  <a:close/>
                </a:path>
              </a:pathLst>
            </a:custGeom>
            <a:solidFill>
              <a:srgbClr val="FFDE59"/>
            </a:solidFill>
          </p:spPr>
          <p:txBody>
            <a:bodyPr/>
            <a:lstStyle/>
            <a:p>
              <a:endParaRPr lang="es-ES_tradnl"/>
            </a:p>
          </p:txBody>
        </p:sp>
        <p:sp>
          <p:nvSpPr>
            <p:cNvPr id="6" name="TextBox 6"/>
            <p:cNvSpPr txBox="1"/>
            <p:nvPr/>
          </p:nvSpPr>
          <p:spPr>
            <a:xfrm>
              <a:off x="0" y="-57104"/>
              <a:ext cx="1543831" cy="416845"/>
            </a:xfrm>
            <a:prstGeom prst="rect">
              <a:avLst/>
            </a:prstGeom>
          </p:spPr>
          <p:txBody>
            <a:bodyPr lIns="50800" tIns="50800" rIns="50800" bIns="50800" rtlCol="0" anchor="ctr"/>
            <a:lstStyle/>
            <a:p>
              <a:pPr algn="ctr">
                <a:lnSpc>
                  <a:spcPts val="3499"/>
                </a:lnSpc>
              </a:pPr>
              <a:r>
                <a:rPr lang="en-US" sz="2499">
                  <a:solidFill>
                    <a:srgbClr val="000000"/>
                  </a:solidFill>
                  <a:latin typeface="Agrandir Narrow Bold"/>
                </a:rPr>
                <a:t>SUPUESTOS y RESTRICCIONES</a:t>
              </a:r>
            </a:p>
          </p:txBody>
        </p:sp>
      </p:grpSp>
      <p:sp>
        <p:nvSpPr>
          <p:cNvPr id="7" name="TextBox 7"/>
          <p:cNvSpPr txBox="1"/>
          <p:nvPr/>
        </p:nvSpPr>
        <p:spPr>
          <a:xfrm>
            <a:off x="2166330" y="5094514"/>
            <a:ext cx="13955340" cy="2924177"/>
          </a:xfrm>
          <a:prstGeom prst="rect">
            <a:avLst/>
          </a:prstGeom>
        </p:spPr>
        <p:txBody>
          <a:bodyPr lIns="0" tIns="0" rIns="0" bIns="0" rtlCol="0" anchor="t">
            <a:spAutoFit/>
          </a:bodyPr>
          <a:lstStyle/>
          <a:p>
            <a:pPr marL="647695" lvl="1" indent="-323848">
              <a:lnSpc>
                <a:spcPts val="5999"/>
              </a:lnSpc>
              <a:buFont typeface="Arial"/>
              <a:buChar char="•"/>
            </a:pPr>
            <a:r>
              <a:rPr lang="en-US" sz="2999" dirty="0">
                <a:solidFill>
                  <a:srgbClr val="FFFFFF"/>
                </a:solidFill>
                <a:latin typeface="Open Sans Bold"/>
              </a:rPr>
              <a:t>GAUSSIANIDAD</a:t>
            </a:r>
          </a:p>
          <a:p>
            <a:pPr marL="647695" lvl="1" indent="-323848">
              <a:lnSpc>
                <a:spcPts val="5999"/>
              </a:lnSpc>
              <a:buFont typeface="Arial"/>
              <a:buChar char="•"/>
            </a:pPr>
            <a:r>
              <a:rPr lang="en-US" sz="2999" dirty="0">
                <a:solidFill>
                  <a:srgbClr val="FFFFFF"/>
                </a:solidFill>
                <a:latin typeface="Open Sans Bold"/>
              </a:rPr>
              <a:t>ESA </a:t>
            </a:r>
            <a:r>
              <a:rPr lang="en-US" sz="2999" dirty="0">
                <a:solidFill>
                  <a:srgbClr val="FFFFFF"/>
                </a:solidFill>
                <a:latin typeface="Open Sans"/>
              </a:rPr>
              <a:t>(media </a:t>
            </a:r>
            <a:r>
              <a:rPr lang="en-US" sz="2999" dirty="0" err="1">
                <a:solidFill>
                  <a:srgbClr val="FFFFFF"/>
                </a:solidFill>
                <a:latin typeface="Open Sans"/>
              </a:rPr>
              <a:t>constante</a:t>
            </a:r>
            <a:r>
              <a:rPr lang="en-US" sz="2999" dirty="0">
                <a:solidFill>
                  <a:srgbClr val="FFFFFF"/>
                </a:solidFill>
                <a:latin typeface="Open Sans"/>
              </a:rPr>
              <a:t> y Rx </a:t>
            </a:r>
            <a:r>
              <a:rPr lang="en-US" sz="2999" dirty="0" err="1">
                <a:solidFill>
                  <a:srgbClr val="FFFFFF"/>
                </a:solidFill>
                <a:latin typeface="Open Sans"/>
              </a:rPr>
              <a:t>depende</a:t>
            </a:r>
            <a:r>
              <a:rPr lang="en-US" sz="2999" dirty="0">
                <a:solidFill>
                  <a:srgbClr val="FFFFFF"/>
                </a:solidFill>
                <a:latin typeface="Open Sans"/>
              </a:rPr>
              <a:t> </a:t>
            </a:r>
            <a:r>
              <a:rPr lang="en-US" sz="2999" dirty="0" err="1">
                <a:solidFill>
                  <a:srgbClr val="FFFFFF"/>
                </a:solidFill>
                <a:latin typeface="Open Sans"/>
              </a:rPr>
              <a:t>sólo</a:t>
            </a:r>
            <a:r>
              <a:rPr lang="en-US" sz="2999" dirty="0">
                <a:solidFill>
                  <a:srgbClr val="FFFFFF"/>
                </a:solidFill>
                <a:latin typeface="Open Sans"/>
              </a:rPr>
              <a:t> de la </a:t>
            </a:r>
            <a:r>
              <a:rPr lang="en-US" sz="2999" dirty="0" err="1">
                <a:solidFill>
                  <a:srgbClr val="FFFFFF"/>
                </a:solidFill>
                <a:latin typeface="Open Sans"/>
              </a:rPr>
              <a:t>diferencia</a:t>
            </a:r>
            <a:r>
              <a:rPr lang="en-US" sz="2999" dirty="0">
                <a:solidFill>
                  <a:srgbClr val="FFFFFF"/>
                </a:solidFill>
                <a:latin typeface="Open Sans"/>
              </a:rPr>
              <a:t> de </a:t>
            </a:r>
            <a:r>
              <a:rPr lang="en-US" sz="2999" dirty="0" err="1">
                <a:solidFill>
                  <a:srgbClr val="FFFFFF"/>
                </a:solidFill>
                <a:latin typeface="Open Sans"/>
              </a:rPr>
              <a:t>los</a:t>
            </a:r>
            <a:r>
              <a:rPr lang="en-US" sz="2999" dirty="0">
                <a:solidFill>
                  <a:srgbClr val="FFFFFF"/>
                </a:solidFill>
                <a:latin typeface="Open Sans"/>
              </a:rPr>
              <a:t> </a:t>
            </a:r>
            <a:r>
              <a:rPr lang="en-US" sz="2999" dirty="0" err="1">
                <a:solidFill>
                  <a:srgbClr val="FFFFFF"/>
                </a:solidFill>
                <a:latin typeface="Open Sans"/>
              </a:rPr>
              <a:t>tiempos</a:t>
            </a:r>
            <a:r>
              <a:rPr lang="en-US" sz="2999" dirty="0">
                <a:solidFill>
                  <a:srgbClr val="FFFFFF"/>
                </a:solidFill>
                <a:latin typeface="Open Sans"/>
              </a:rPr>
              <a:t>)</a:t>
            </a:r>
          </a:p>
          <a:p>
            <a:pPr marL="647695" lvl="1" indent="-323848">
              <a:lnSpc>
                <a:spcPts val="5999"/>
              </a:lnSpc>
              <a:buFont typeface="Arial"/>
              <a:buChar char="•"/>
            </a:pPr>
            <a:r>
              <a:rPr lang="en-US" sz="2999" dirty="0">
                <a:solidFill>
                  <a:srgbClr val="FFFFFF"/>
                </a:solidFill>
                <a:latin typeface="Open Sans Bold"/>
              </a:rPr>
              <a:t>ESA =&gt; Rx </a:t>
            </a:r>
            <a:r>
              <a:rPr lang="en-US" sz="2999" dirty="0" err="1">
                <a:solidFill>
                  <a:srgbClr val="FFFFFF"/>
                </a:solidFill>
                <a:latin typeface="Open Sans Bold"/>
              </a:rPr>
              <a:t>simétrica</a:t>
            </a:r>
            <a:r>
              <a:rPr lang="en-US" sz="2999" dirty="0">
                <a:solidFill>
                  <a:srgbClr val="FFFFFF"/>
                </a:solidFill>
                <a:latin typeface="Open Sans Bold"/>
              </a:rPr>
              <a:t> y Toeplitz =&gt; COMPLETAMENTE DEFINIDA</a:t>
            </a:r>
          </a:p>
          <a:p>
            <a:pPr marL="647695" lvl="1" indent="-323848">
              <a:lnSpc>
                <a:spcPts val="5999"/>
              </a:lnSpc>
              <a:buFont typeface="Arial"/>
              <a:buChar char="•"/>
            </a:pPr>
            <a:r>
              <a:rPr lang="en-US" sz="2999" dirty="0">
                <a:solidFill>
                  <a:srgbClr val="FFFFFF"/>
                </a:solidFill>
                <a:latin typeface="Open Sans Bold"/>
              </a:rPr>
              <a:t>EN SEGMENTOS DE TIEMPO</a:t>
            </a:r>
          </a:p>
        </p:txBody>
      </p:sp>
      <p:grpSp>
        <p:nvGrpSpPr>
          <p:cNvPr id="11" name="Group 11"/>
          <p:cNvGrpSpPr/>
          <p:nvPr/>
        </p:nvGrpSpPr>
        <p:grpSpPr>
          <a:xfrm>
            <a:off x="12585930" y="413902"/>
            <a:ext cx="4839609" cy="2214888"/>
            <a:chOff x="0" y="-77524"/>
            <a:chExt cx="1274629" cy="583345"/>
          </a:xfrm>
        </p:grpSpPr>
        <p:sp>
          <p:nvSpPr>
            <p:cNvPr id="12" name="Freeform 12"/>
            <p:cNvSpPr/>
            <p:nvPr/>
          </p:nvSpPr>
          <p:spPr>
            <a:xfrm>
              <a:off x="0" y="0"/>
              <a:ext cx="1274629" cy="421420"/>
            </a:xfrm>
            <a:custGeom>
              <a:avLst/>
              <a:gdLst/>
              <a:ahLst/>
              <a:cxnLst/>
              <a:rect l="l" t="t" r="r" b="b"/>
              <a:pathLst>
                <a:path w="1274629" h="421420">
                  <a:moveTo>
                    <a:pt x="81585" y="0"/>
                  </a:moveTo>
                  <a:lnTo>
                    <a:pt x="1193045" y="0"/>
                  </a:lnTo>
                  <a:cubicBezTo>
                    <a:pt x="1238103" y="0"/>
                    <a:pt x="1274629" y="36527"/>
                    <a:pt x="1274629" y="81585"/>
                  </a:cubicBezTo>
                  <a:lnTo>
                    <a:pt x="1274629" y="339835"/>
                  </a:lnTo>
                  <a:cubicBezTo>
                    <a:pt x="1274629" y="384893"/>
                    <a:pt x="1238103" y="421420"/>
                    <a:pt x="1193045" y="421420"/>
                  </a:cubicBezTo>
                  <a:lnTo>
                    <a:pt x="81585" y="421420"/>
                  </a:lnTo>
                  <a:cubicBezTo>
                    <a:pt x="59947" y="421420"/>
                    <a:pt x="39196" y="412824"/>
                    <a:pt x="23896" y="397524"/>
                  </a:cubicBezTo>
                  <a:cubicBezTo>
                    <a:pt x="8596" y="382224"/>
                    <a:pt x="0" y="361473"/>
                    <a:pt x="0" y="339835"/>
                  </a:cubicBezTo>
                  <a:lnTo>
                    <a:pt x="0" y="81585"/>
                  </a:lnTo>
                  <a:cubicBezTo>
                    <a:pt x="0" y="36527"/>
                    <a:pt x="36527" y="0"/>
                    <a:pt x="81585" y="0"/>
                  </a:cubicBezTo>
                  <a:close/>
                </a:path>
              </a:pathLst>
            </a:custGeom>
            <a:solidFill>
              <a:srgbClr val="00C4CC"/>
            </a:solidFill>
          </p:spPr>
          <p:txBody>
            <a:bodyPr/>
            <a:lstStyle/>
            <a:p>
              <a:endParaRPr lang="es-ES_tradnl"/>
            </a:p>
          </p:txBody>
        </p:sp>
        <p:sp>
          <p:nvSpPr>
            <p:cNvPr id="13" name="TextBox 13"/>
            <p:cNvSpPr txBox="1"/>
            <p:nvPr/>
          </p:nvSpPr>
          <p:spPr>
            <a:xfrm>
              <a:off x="0" y="-77524"/>
              <a:ext cx="1274629" cy="583345"/>
            </a:xfrm>
            <a:prstGeom prst="rect">
              <a:avLst/>
            </a:prstGeom>
          </p:spPr>
          <p:txBody>
            <a:bodyPr lIns="50800" tIns="50800" rIns="50800" bIns="50800" rtlCol="0" anchor="ctr"/>
            <a:lstStyle/>
            <a:p>
              <a:pPr algn="ctr">
                <a:lnSpc>
                  <a:spcPts val="4899"/>
                </a:lnSpc>
              </a:pPr>
              <a:r>
                <a:rPr lang="en-US" sz="3499" dirty="0">
                  <a:solidFill>
                    <a:srgbClr val="FFFFFF"/>
                  </a:solidFill>
                  <a:latin typeface="Agrandir Narrow Bold"/>
                </a:rPr>
                <a:t>ESTACIONARIEDAD</a:t>
              </a:r>
            </a:p>
            <a:p>
              <a:pPr algn="ctr">
                <a:lnSpc>
                  <a:spcPts val="4899"/>
                </a:lnSpc>
              </a:pPr>
              <a:r>
                <a:rPr lang="en-US" sz="3499" dirty="0">
                  <a:solidFill>
                    <a:srgbClr val="FFFFFF"/>
                  </a:solidFill>
                  <a:latin typeface="Agrandir Narrow Bold"/>
                </a:rPr>
                <a:t>EN SEGMENTOS</a:t>
              </a:r>
            </a:p>
          </p:txBody>
        </p:sp>
      </p:grpSp>
      <p:sp>
        <p:nvSpPr>
          <p:cNvPr id="14" name="TextBox 8"/>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6213133" y="3070123"/>
            <a:ext cx="5861734" cy="1582710"/>
            <a:chOff x="0" y="-57150"/>
            <a:chExt cx="1543831" cy="416845"/>
          </a:xfrm>
        </p:grpSpPr>
        <p:sp>
          <p:nvSpPr>
            <p:cNvPr id="3" name="Freeform 3"/>
            <p:cNvSpPr/>
            <p:nvPr/>
          </p:nvSpPr>
          <p:spPr>
            <a:xfrm>
              <a:off x="0" y="0"/>
              <a:ext cx="1543831" cy="302545"/>
            </a:xfrm>
            <a:custGeom>
              <a:avLst/>
              <a:gdLst/>
              <a:ahLst/>
              <a:cxnLst/>
              <a:rect l="l" t="t" r="r" b="b"/>
              <a:pathLst>
                <a:path w="1543831" h="302545">
                  <a:moveTo>
                    <a:pt x="67359" y="0"/>
                  </a:moveTo>
                  <a:lnTo>
                    <a:pt x="1476473" y="0"/>
                  </a:lnTo>
                  <a:cubicBezTo>
                    <a:pt x="1494337" y="0"/>
                    <a:pt x="1511470" y="7097"/>
                    <a:pt x="1524102" y="19729"/>
                  </a:cubicBezTo>
                  <a:cubicBezTo>
                    <a:pt x="1536734" y="32361"/>
                    <a:pt x="1543831" y="49494"/>
                    <a:pt x="1543831" y="67359"/>
                  </a:cubicBezTo>
                  <a:lnTo>
                    <a:pt x="1543831" y="235187"/>
                  </a:lnTo>
                  <a:cubicBezTo>
                    <a:pt x="1543831" y="253051"/>
                    <a:pt x="1536734" y="270184"/>
                    <a:pt x="1524102" y="282816"/>
                  </a:cubicBezTo>
                  <a:cubicBezTo>
                    <a:pt x="1511470" y="295449"/>
                    <a:pt x="1494337" y="302545"/>
                    <a:pt x="1476473" y="302545"/>
                  </a:cubicBezTo>
                  <a:lnTo>
                    <a:pt x="67359" y="302545"/>
                  </a:lnTo>
                  <a:cubicBezTo>
                    <a:pt x="49494" y="302545"/>
                    <a:pt x="32361" y="295449"/>
                    <a:pt x="19729" y="282816"/>
                  </a:cubicBezTo>
                  <a:cubicBezTo>
                    <a:pt x="7097" y="270184"/>
                    <a:pt x="0" y="253051"/>
                    <a:pt x="0" y="235187"/>
                  </a:cubicBezTo>
                  <a:lnTo>
                    <a:pt x="0" y="67359"/>
                  </a:lnTo>
                  <a:cubicBezTo>
                    <a:pt x="0" y="49494"/>
                    <a:pt x="7097" y="32361"/>
                    <a:pt x="19729" y="19729"/>
                  </a:cubicBezTo>
                  <a:cubicBezTo>
                    <a:pt x="32361" y="7097"/>
                    <a:pt x="49494" y="0"/>
                    <a:pt x="67359" y="0"/>
                  </a:cubicBezTo>
                  <a:close/>
                </a:path>
              </a:pathLst>
            </a:custGeom>
            <a:solidFill>
              <a:srgbClr val="FFDE59"/>
            </a:solidFill>
          </p:spPr>
          <p:txBody>
            <a:bodyPr/>
            <a:lstStyle/>
            <a:p>
              <a:endParaRPr lang="es-ES_tradnl"/>
            </a:p>
          </p:txBody>
        </p:sp>
        <p:sp>
          <p:nvSpPr>
            <p:cNvPr id="4" name="TextBox 4"/>
            <p:cNvSpPr txBox="1"/>
            <p:nvPr/>
          </p:nvSpPr>
          <p:spPr>
            <a:xfrm>
              <a:off x="0" y="-57150"/>
              <a:ext cx="1543831" cy="416845"/>
            </a:xfrm>
            <a:prstGeom prst="rect">
              <a:avLst/>
            </a:prstGeom>
          </p:spPr>
          <p:txBody>
            <a:bodyPr lIns="50800" tIns="50800" rIns="50800" bIns="50800" rtlCol="0" anchor="ctr"/>
            <a:lstStyle/>
            <a:p>
              <a:pPr algn="ctr">
                <a:lnSpc>
                  <a:spcPts val="3499"/>
                </a:lnSpc>
              </a:pPr>
              <a:r>
                <a:rPr lang="en-US" sz="2499" dirty="0">
                  <a:solidFill>
                    <a:srgbClr val="000000"/>
                  </a:solidFill>
                  <a:latin typeface="Agrandir Narrow Bold"/>
                </a:rPr>
                <a:t>DESCRIPCIÓN ESPECTRAL</a:t>
              </a:r>
            </a:p>
          </p:txBody>
        </p:sp>
      </p:grpSp>
      <p:sp>
        <p:nvSpPr>
          <p:cNvPr id="5" name="Freeform 5"/>
          <p:cNvSpPr/>
          <p:nvPr/>
        </p:nvSpPr>
        <p:spPr>
          <a:xfrm>
            <a:off x="6486929" y="7974652"/>
            <a:ext cx="4113440" cy="1476619"/>
          </a:xfrm>
          <a:custGeom>
            <a:avLst/>
            <a:gdLst/>
            <a:ahLst/>
            <a:cxnLst/>
            <a:rect l="l" t="t" r="r" b="b"/>
            <a:pathLst>
              <a:path w="4113440" h="1476619">
                <a:moveTo>
                  <a:pt x="0" y="0"/>
                </a:moveTo>
                <a:lnTo>
                  <a:pt x="4113440" y="0"/>
                </a:lnTo>
                <a:lnTo>
                  <a:pt x="4113440" y="1476619"/>
                </a:lnTo>
                <a:lnTo>
                  <a:pt x="0" y="1476619"/>
                </a:lnTo>
                <a:lnTo>
                  <a:pt x="0" y="0"/>
                </a:lnTo>
                <a:close/>
              </a:path>
            </a:pathLst>
          </a:custGeom>
          <a:blipFill>
            <a:blip r:embed="rId3"/>
            <a:stretch>
              <a:fillRect/>
            </a:stretch>
          </a:blipFill>
        </p:spPr>
        <p:txBody>
          <a:bodyPr/>
          <a:lstStyle/>
          <a:p>
            <a:endParaRPr lang="es-ES_tradnl"/>
          </a:p>
        </p:txBody>
      </p:sp>
      <p:sp>
        <p:nvSpPr>
          <p:cNvPr id="6" name="Freeform 6"/>
          <p:cNvSpPr/>
          <p:nvPr/>
        </p:nvSpPr>
        <p:spPr>
          <a:xfrm>
            <a:off x="11474516" y="7974652"/>
            <a:ext cx="4566352" cy="1476619"/>
          </a:xfrm>
          <a:custGeom>
            <a:avLst/>
            <a:gdLst/>
            <a:ahLst/>
            <a:cxnLst/>
            <a:rect l="l" t="t" r="r" b="b"/>
            <a:pathLst>
              <a:path w="4566352" h="1476619">
                <a:moveTo>
                  <a:pt x="0" y="0"/>
                </a:moveTo>
                <a:lnTo>
                  <a:pt x="4566353" y="0"/>
                </a:lnTo>
                <a:lnTo>
                  <a:pt x="4566353" y="1476619"/>
                </a:lnTo>
                <a:lnTo>
                  <a:pt x="0" y="1476619"/>
                </a:lnTo>
                <a:lnTo>
                  <a:pt x="0" y="0"/>
                </a:lnTo>
                <a:close/>
              </a:path>
            </a:pathLst>
          </a:custGeom>
          <a:blipFill>
            <a:blip r:embed="rId4"/>
            <a:stretch>
              <a:fillRect/>
            </a:stretch>
          </a:blipFill>
        </p:spPr>
        <p:txBody>
          <a:bodyPr/>
          <a:lstStyle/>
          <a:p>
            <a:endParaRPr lang="es-ES_tradnl"/>
          </a:p>
        </p:txBody>
      </p:sp>
      <p:sp>
        <p:nvSpPr>
          <p:cNvPr id="8" name="TextBox 8"/>
          <p:cNvSpPr txBox="1"/>
          <p:nvPr/>
        </p:nvSpPr>
        <p:spPr>
          <a:xfrm>
            <a:off x="7013823" y="1876425"/>
            <a:ext cx="4260354"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MODELADO</a:t>
            </a:r>
          </a:p>
        </p:txBody>
      </p:sp>
      <p:sp>
        <p:nvSpPr>
          <p:cNvPr id="9" name="TextBox 9"/>
          <p:cNvSpPr txBox="1"/>
          <p:nvPr/>
        </p:nvSpPr>
        <p:spPr>
          <a:xfrm>
            <a:off x="2166330" y="5143500"/>
            <a:ext cx="13955340" cy="1971675"/>
          </a:xfrm>
          <a:prstGeom prst="rect">
            <a:avLst/>
          </a:prstGeom>
        </p:spPr>
        <p:txBody>
          <a:bodyPr lIns="0" tIns="0" rIns="0" bIns="0" rtlCol="0" anchor="t">
            <a:spAutoFit/>
          </a:bodyPr>
          <a:lstStyle/>
          <a:p>
            <a:pPr algn="ctr">
              <a:lnSpc>
                <a:spcPts val="4679"/>
              </a:lnSpc>
            </a:pPr>
            <a:r>
              <a:rPr lang="en-US" sz="3899">
                <a:solidFill>
                  <a:srgbClr val="00C4CC"/>
                </a:solidFill>
                <a:latin typeface="Open Sans Bold"/>
              </a:rPr>
              <a:t>Sx</a:t>
            </a:r>
          </a:p>
          <a:p>
            <a:pPr algn="ctr">
              <a:lnSpc>
                <a:spcPts val="6239"/>
              </a:lnSpc>
            </a:pPr>
            <a:r>
              <a:rPr lang="en-US" sz="5199">
                <a:solidFill>
                  <a:srgbClr val="00C4CC"/>
                </a:solidFill>
                <a:latin typeface="Open Sans"/>
              </a:rPr>
              <a:t>=</a:t>
            </a:r>
          </a:p>
          <a:p>
            <a:pPr algn="ctr">
              <a:lnSpc>
                <a:spcPts val="4679"/>
              </a:lnSpc>
            </a:pPr>
            <a:r>
              <a:rPr lang="en-US" sz="3899">
                <a:solidFill>
                  <a:srgbClr val="00C4CC"/>
                </a:solidFill>
                <a:latin typeface="Open Sans Bold"/>
              </a:rPr>
              <a:t>TRANSFORMADA DE FOURIER DISCRETA DE Rx</a:t>
            </a:r>
          </a:p>
        </p:txBody>
      </p:sp>
      <p:grpSp>
        <p:nvGrpSpPr>
          <p:cNvPr id="10" name="Group 10"/>
          <p:cNvGrpSpPr/>
          <p:nvPr/>
        </p:nvGrpSpPr>
        <p:grpSpPr>
          <a:xfrm>
            <a:off x="2247131" y="7757661"/>
            <a:ext cx="3664445" cy="1802120"/>
            <a:chOff x="0" y="-57150"/>
            <a:chExt cx="965121" cy="474633"/>
          </a:xfrm>
        </p:grpSpPr>
        <p:sp>
          <p:nvSpPr>
            <p:cNvPr id="11" name="Freeform 11"/>
            <p:cNvSpPr/>
            <p:nvPr/>
          </p:nvSpPr>
          <p:spPr>
            <a:xfrm>
              <a:off x="0" y="0"/>
              <a:ext cx="965121" cy="360333"/>
            </a:xfrm>
            <a:custGeom>
              <a:avLst/>
              <a:gdLst/>
              <a:ahLst/>
              <a:cxnLst/>
              <a:rect l="l" t="t" r="r" b="b"/>
              <a:pathLst>
                <a:path w="965121" h="360333">
                  <a:moveTo>
                    <a:pt x="107748" y="0"/>
                  </a:moveTo>
                  <a:lnTo>
                    <a:pt x="857373" y="0"/>
                  </a:lnTo>
                  <a:cubicBezTo>
                    <a:pt x="885950" y="0"/>
                    <a:pt x="913356" y="11352"/>
                    <a:pt x="933563" y="31559"/>
                  </a:cubicBezTo>
                  <a:cubicBezTo>
                    <a:pt x="953769" y="51765"/>
                    <a:pt x="965121" y="79172"/>
                    <a:pt x="965121" y="107748"/>
                  </a:cubicBezTo>
                  <a:lnTo>
                    <a:pt x="965121" y="252584"/>
                  </a:lnTo>
                  <a:cubicBezTo>
                    <a:pt x="965121" y="281161"/>
                    <a:pt x="953769" y="308567"/>
                    <a:pt x="933563" y="328774"/>
                  </a:cubicBezTo>
                  <a:cubicBezTo>
                    <a:pt x="913356" y="348981"/>
                    <a:pt x="885950" y="360333"/>
                    <a:pt x="857373" y="360333"/>
                  </a:cubicBezTo>
                  <a:lnTo>
                    <a:pt x="107748" y="360333"/>
                  </a:lnTo>
                  <a:cubicBezTo>
                    <a:pt x="79172" y="360333"/>
                    <a:pt x="51765" y="348981"/>
                    <a:pt x="31559" y="328774"/>
                  </a:cubicBezTo>
                  <a:cubicBezTo>
                    <a:pt x="11352" y="308567"/>
                    <a:pt x="0" y="281161"/>
                    <a:pt x="0" y="252584"/>
                  </a:cubicBezTo>
                  <a:lnTo>
                    <a:pt x="0" y="107748"/>
                  </a:lnTo>
                  <a:cubicBezTo>
                    <a:pt x="0" y="79172"/>
                    <a:pt x="11352" y="51765"/>
                    <a:pt x="31559" y="31559"/>
                  </a:cubicBezTo>
                  <a:cubicBezTo>
                    <a:pt x="51765" y="11352"/>
                    <a:pt x="79172" y="0"/>
                    <a:pt x="107748" y="0"/>
                  </a:cubicBezTo>
                  <a:close/>
                </a:path>
              </a:pathLst>
            </a:custGeom>
            <a:solidFill>
              <a:srgbClr val="00C4CC"/>
            </a:solidFill>
          </p:spPr>
          <p:txBody>
            <a:bodyPr/>
            <a:lstStyle/>
            <a:p>
              <a:endParaRPr lang="es-ES_tradnl"/>
            </a:p>
          </p:txBody>
        </p:sp>
        <p:sp>
          <p:nvSpPr>
            <p:cNvPr id="12" name="TextBox 12"/>
            <p:cNvSpPr txBox="1"/>
            <p:nvPr/>
          </p:nvSpPr>
          <p:spPr>
            <a:xfrm>
              <a:off x="0" y="-57150"/>
              <a:ext cx="965121" cy="474633"/>
            </a:xfrm>
            <a:prstGeom prst="rect">
              <a:avLst/>
            </a:prstGeom>
          </p:spPr>
          <p:txBody>
            <a:bodyPr lIns="50800" tIns="50800" rIns="50800" bIns="50800" rtlCol="0" anchor="ctr"/>
            <a:lstStyle/>
            <a:p>
              <a:pPr algn="ctr">
                <a:lnSpc>
                  <a:spcPts val="3499"/>
                </a:lnSpc>
              </a:pPr>
              <a:r>
                <a:rPr lang="en-US" sz="2499" b="1" dirty="0" err="1">
                  <a:solidFill>
                    <a:srgbClr val="FFFFFF"/>
                  </a:solidFill>
                  <a:latin typeface="Agrandir Narrow"/>
                </a:rPr>
                <a:t>Teorema</a:t>
              </a:r>
              <a:r>
                <a:rPr lang="en-US" sz="2499" b="1" dirty="0">
                  <a:solidFill>
                    <a:srgbClr val="FFFFFF"/>
                  </a:solidFill>
                  <a:latin typeface="Agrandir Narrow"/>
                </a:rPr>
                <a:t> de</a:t>
              </a:r>
            </a:p>
            <a:p>
              <a:pPr algn="ctr">
                <a:lnSpc>
                  <a:spcPts val="3499"/>
                </a:lnSpc>
              </a:pPr>
              <a:r>
                <a:rPr lang="en-US" sz="2499" b="1" dirty="0">
                  <a:solidFill>
                    <a:srgbClr val="FFFFFF"/>
                  </a:solidFill>
                  <a:latin typeface="Agrandir Narrow"/>
                </a:rPr>
                <a:t>Wiener-</a:t>
              </a:r>
              <a:r>
                <a:rPr lang="en-US" sz="2499" b="1" dirty="0" err="1">
                  <a:solidFill>
                    <a:srgbClr val="FFFFFF"/>
                  </a:solidFill>
                  <a:latin typeface="Agrandir Narrow"/>
                </a:rPr>
                <a:t>Khintchinne</a:t>
              </a:r>
              <a:endParaRPr lang="en-US" sz="2499" b="1" dirty="0">
                <a:solidFill>
                  <a:srgbClr val="FFFFFF"/>
                </a:solidFill>
                <a:latin typeface="Agrandir Narrow"/>
              </a:endParaRPr>
            </a:p>
          </p:txBody>
        </p:sp>
      </p:grpSp>
      <p:grpSp>
        <p:nvGrpSpPr>
          <p:cNvPr id="16" name="Group 11"/>
          <p:cNvGrpSpPr/>
          <p:nvPr/>
        </p:nvGrpSpPr>
        <p:grpSpPr>
          <a:xfrm>
            <a:off x="12585930" y="413902"/>
            <a:ext cx="4839609" cy="2214888"/>
            <a:chOff x="0" y="-77524"/>
            <a:chExt cx="1274629" cy="583345"/>
          </a:xfrm>
        </p:grpSpPr>
        <p:sp>
          <p:nvSpPr>
            <p:cNvPr id="17" name="Freeform 12"/>
            <p:cNvSpPr/>
            <p:nvPr/>
          </p:nvSpPr>
          <p:spPr>
            <a:xfrm>
              <a:off x="0" y="0"/>
              <a:ext cx="1274629" cy="421420"/>
            </a:xfrm>
            <a:custGeom>
              <a:avLst/>
              <a:gdLst/>
              <a:ahLst/>
              <a:cxnLst/>
              <a:rect l="l" t="t" r="r" b="b"/>
              <a:pathLst>
                <a:path w="1274629" h="421420">
                  <a:moveTo>
                    <a:pt x="81585" y="0"/>
                  </a:moveTo>
                  <a:lnTo>
                    <a:pt x="1193045" y="0"/>
                  </a:lnTo>
                  <a:cubicBezTo>
                    <a:pt x="1238103" y="0"/>
                    <a:pt x="1274629" y="36527"/>
                    <a:pt x="1274629" y="81585"/>
                  </a:cubicBezTo>
                  <a:lnTo>
                    <a:pt x="1274629" y="339835"/>
                  </a:lnTo>
                  <a:cubicBezTo>
                    <a:pt x="1274629" y="384893"/>
                    <a:pt x="1238103" y="421420"/>
                    <a:pt x="1193045" y="421420"/>
                  </a:cubicBezTo>
                  <a:lnTo>
                    <a:pt x="81585" y="421420"/>
                  </a:lnTo>
                  <a:cubicBezTo>
                    <a:pt x="59947" y="421420"/>
                    <a:pt x="39196" y="412824"/>
                    <a:pt x="23896" y="397524"/>
                  </a:cubicBezTo>
                  <a:cubicBezTo>
                    <a:pt x="8596" y="382224"/>
                    <a:pt x="0" y="361473"/>
                    <a:pt x="0" y="339835"/>
                  </a:cubicBezTo>
                  <a:lnTo>
                    <a:pt x="0" y="81585"/>
                  </a:lnTo>
                  <a:cubicBezTo>
                    <a:pt x="0" y="36527"/>
                    <a:pt x="36527" y="0"/>
                    <a:pt x="81585" y="0"/>
                  </a:cubicBezTo>
                  <a:close/>
                </a:path>
              </a:pathLst>
            </a:custGeom>
            <a:solidFill>
              <a:srgbClr val="00C4CC"/>
            </a:solidFill>
          </p:spPr>
          <p:txBody>
            <a:bodyPr/>
            <a:lstStyle/>
            <a:p>
              <a:endParaRPr lang="es-ES_tradnl"/>
            </a:p>
          </p:txBody>
        </p:sp>
        <p:sp>
          <p:nvSpPr>
            <p:cNvPr id="18" name="TextBox 13"/>
            <p:cNvSpPr txBox="1"/>
            <p:nvPr/>
          </p:nvSpPr>
          <p:spPr>
            <a:xfrm>
              <a:off x="0" y="-77524"/>
              <a:ext cx="1274629" cy="583345"/>
            </a:xfrm>
            <a:prstGeom prst="rect">
              <a:avLst/>
            </a:prstGeom>
          </p:spPr>
          <p:txBody>
            <a:bodyPr lIns="50800" tIns="50800" rIns="50800" bIns="50800" rtlCol="0" anchor="ctr"/>
            <a:lstStyle/>
            <a:p>
              <a:pPr algn="ctr">
                <a:lnSpc>
                  <a:spcPts val="4899"/>
                </a:lnSpc>
              </a:pPr>
              <a:r>
                <a:rPr lang="en-US" sz="3499" dirty="0">
                  <a:solidFill>
                    <a:srgbClr val="FFFFFF"/>
                  </a:solidFill>
                  <a:latin typeface="Agrandir Narrow Bold"/>
                </a:rPr>
                <a:t>ESTACIONARIEDAD</a:t>
              </a:r>
            </a:p>
            <a:p>
              <a:pPr algn="ctr">
                <a:lnSpc>
                  <a:spcPts val="4899"/>
                </a:lnSpc>
              </a:pPr>
              <a:r>
                <a:rPr lang="en-US" sz="3499" dirty="0">
                  <a:solidFill>
                    <a:srgbClr val="FFFFFF"/>
                  </a:solidFill>
                  <a:latin typeface="Agrandir Narrow Bold"/>
                </a:rPr>
                <a:t>EN SEGMENTOS</a:t>
              </a:r>
            </a:p>
          </p:txBody>
        </p:sp>
      </p:grpSp>
      <p:sp>
        <p:nvSpPr>
          <p:cNvPr id="19" name="TextBox 8"/>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7013823" y="1876425"/>
            <a:ext cx="4260354"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MODELADO</a:t>
            </a:r>
          </a:p>
        </p:txBody>
      </p:sp>
      <p:grpSp>
        <p:nvGrpSpPr>
          <p:cNvPr id="4" name="Group 4"/>
          <p:cNvGrpSpPr/>
          <p:nvPr/>
        </p:nvGrpSpPr>
        <p:grpSpPr>
          <a:xfrm>
            <a:off x="12585930" y="400845"/>
            <a:ext cx="4849906" cy="2214888"/>
            <a:chOff x="0" y="-80963"/>
            <a:chExt cx="1277341" cy="583345"/>
          </a:xfrm>
        </p:grpSpPr>
        <p:sp>
          <p:nvSpPr>
            <p:cNvPr id="5" name="Freeform 5"/>
            <p:cNvSpPr/>
            <p:nvPr/>
          </p:nvSpPr>
          <p:spPr>
            <a:xfrm>
              <a:off x="0" y="0"/>
              <a:ext cx="1274629" cy="421420"/>
            </a:xfrm>
            <a:custGeom>
              <a:avLst/>
              <a:gdLst/>
              <a:ahLst/>
              <a:cxnLst/>
              <a:rect l="l" t="t" r="r" b="b"/>
              <a:pathLst>
                <a:path w="1274629" h="421420">
                  <a:moveTo>
                    <a:pt x="81585" y="0"/>
                  </a:moveTo>
                  <a:lnTo>
                    <a:pt x="1193045" y="0"/>
                  </a:lnTo>
                  <a:cubicBezTo>
                    <a:pt x="1238103" y="0"/>
                    <a:pt x="1274629" y="36527"/>
                    <a:pt x="1274629" y="81585"/>
                  </a:cubicBezTo>
                  <a:lnTo>
                    <a:pt x="1274629" y="339835"/>
                  </a:lnTo>
                  <a:cubicBezTo>
                    <a:pt x="1274629" y="384893"/>
                    <a:pt x="1238103" y="421420"/>
                    <a:pt x="1193045" y="421420"/>
                  </a:cubicBezTo>
                  <a:lnTo>
                    <a:pt x="81585" y="421420"/>
                  </a:lnTo>
                  <a:cubicBezTo>
                    <a:pt x="59947" y="421420"/>
                    <a:pt x="39196" y="412824"/>
                    <a:pt x="23896" y="397524"/>
                  </a:cubicBezTo>
                  <a:cubicBezTo>
                    <a:pt x="8596" y="382224"/>
                    <a:pt x="0" y="361473"/>
                    <a:pt x="0" y="339835"/>
                  </a:cubicBezTo>
                  <a:lnTo>
                    <a:pt x="0" y="81585"/>
                  </a:lnTo>
                  <a:cubicBezTo>
                    <a:pt x="0" y="36527"/>
                    <a:pt x="36527" y="0"/>
                    <a:pt x="81585" y="0"/>
                  </a:cubicBezTo>
                  <a:close/>
                </a:path>
              </a:pathLst>
            </a:custGeom>
            <a:solidFill>
              <a:srgbClr val="FFE052"/>
            </a:solidFill>
          </p:spPr>
          <p:txBody>
            <a:bodyPr/>
            <a:lstStyle/>
            <a:p>
              <a:endParaRPr lang="es-ES_tradnl"/>
            </a:p>
          </p:txBody>
        </p:sp>
        <p:sp>
          <p:nvSpPr>
            <p:cNvPr id="6" name="TextBox 6"/>
            <p:cNvSpPr txBox="1"/>
            <p:nvPr/>
          </p:nvSpPr>
          <p:spPr>
            <a:xfrm>
              <a:off x="2712" y="-80963"/>
              <a:ext cx="1274629" cy="583345"/>
            </a:xfrm>
            <a:prstGeom prst="rect">
              <a:avLst/>
            </a:prstGeom>
          </p:spPr>
          <p:txBody>
            <a:bodyPr lIns="50800" tIns="50800" rIns="50800" bIns="50800" rtlCol="0" anchor="ctr"/>
            <a:lstStyle/>
            <a:p>
              <a:pPr algn="ctr">
                <a:lnSpc>
                  <a:spcPts val="4899"/>
                </a:lnSpc>
              </a:pPr>
              <a:r>
                <a:rPr lang="en-US" sz="3499" dirty="0">
                  <a:solidFill>
                    <a:srgbClr val="000000"/>
                  </a:solidFill>
                  <a:latin typeface="Agrandir Narrow Bold"/>
                </a:rPr>
                <a:t>NO ESTACIONARIEDAD</a:t>
              </a:r>
            </a:p>
          </p:txBody>
        </p:sp>
      </p:grpSp>
      <p:sp>
        <p:nvSpPr>
          <p:cNvPr id="14" name="TextBox 8"/>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4527701" y="3576767"/>
            <a:ext cx="9232598" cy="1582710"/>
            <a:chOff x="0" y="-57150"/>
            <a:chExt cx="2431631" cy="416845"/>
          </a:xfrm>
        </p:grpSpPr>
        <p:sp>
          <p:nvSpPr>
            <p:cNvPr id="3" name="Freeform 3"/>
            <p:cNvSpPr/>
            <p:nvPr/>
          </p:nvSpPr>
          <p:spPr>
            <a:xfrm>
              <a:off x="0" y="0"/>
              <a:ext cx="2431631" cy="302545"/>
            </a:xfrm>
            <a:custGeom>
              <a:avLst/>
              <a:gdLst/>
              <a:ahLst/>
              <a:cxnLst/>
              <a:rect l="l" t="t" r="r" b="b"/>
              <a:pathLst>
                <a:path w="2431631" h="302545">
                  <a:moveTo>
                    <a:pt x="42766" y="0"/>
                  </a:moveTo>
                  <a:lnTo>
                    <a:pt x="2388865" y="0"/>
                  </a:lnTo>
                  <a:cubicBezTo>
                    <a:pt x="2412484" y="0"/>
                    <a:pt x="2431631" y="19147"/>
                    <a:pt x="2431631" y="42766"/>
                  </a:cubicBezTo>
                  <a:lnTo>
                    <a:pt x="2431631" y="259780"/>
                  </a:lnTo>
                  <a:cubicBezTo>
                    <a:pt x="2431631" y="283398"/>
                    <a:pt x="2412484" y="302545"/>
                    <a:pt x="2388865" y="302545"/>
                  </a:cubicBezTo>
                  <a:lnTo>
                    <a:pt x="42766" y="302545"/>
                  </a:lnTo>
                  <a:cubicBezTo>
                    <a:pt x="31423" y="302545"/>
                    <a:pt x="20546" y="298040"/>
                    <a:pt x="12526" y="290020"/>
                  </a:cubicBezTo>
                  <a:cubicBezTo>
                    <a:pt x="4506" y="281999"/>
                    <a:pt x="0" y="271122"/>
                    <a:pt x="0" y="259780"/>
                  </a:cubicBezTo>
                  <a:lnTo>
                    <a:pt x="0" y="42766"/>
                  </a:lnTo>
                  <a:cubicBezTo>
                    <a:pt x="0" y="19147"/>
                    <a:pt x="19147" y="0"/>
                    <a:pt x="42766" y="0"/>
                  </a:cubicBezTo>
                  <a:close/>
                </a:path>
              </a:pathLst>
            </a:custGeom>
            <a:solidFill>
              <a:srgbClr val="00C4CC"/>
            </a:solidFill>
          </p:spPr>
          <p:txBody>
            <a:bodyPr/>
            <a:lstStyle/>
            <a:p>
              <a:endParaRPr lang="es-ES_tradnl"/>
            </a:p>
          </p:txBody>
        </p:sp>
        <p:sp>
          <p:nvSpPr>
            <p:cNvPr id="4" name="TextBox 4"/>
            <p:cNvSpPr txBox="1"/>
            <p:nvPr/>
          </p:nvSpPr>
          <p:spPr>
            <a:xfrm>
              <a:off x="0" y="-57150"/>
              <a:ext cx="2431631" cy="416845"/>
            </a:xfrm>
            <a:prstGeom prst="rect">
              <a:avLst/>
            </a:prstGeom>
          </p:spPr>
          <p:txBody>
            <a:bodyPr lIns="50800" tIns="50800" rIns="50800" bIns="50800" rtlCol="0" anchor="ctr"/>
            <a:lstStyle/>
            <a:p>
              <a:pPr algn="ctr">
                <a:lnSpc>
                  <a:spcPts val="3499"/>
                </a:lnSpc>
              </a:pPr>
              <a:r>
                <a:rPr lang="en-US" sz="2499" dirty="0">
                  <a:solidFill>
                    <a:srgbClr val="000000"/>
                  </a:solidFill>
                  <a:latin typeface="Agrandir Narrow Bold"/>
                </a:rPr>
                <a:t>PARA SEGMENTOS MAYOR A 8 SEGUNDOS (EN VIGILIA)</a:t>
              </a:r>
            </a:p>
          </p:txBody>
        </p:sp>
      </p:grpSp>
      <p:sp>
        <p:nvSpPr>
          <p:cNvPr id="6" name="TextBox 6"/>
          <p:cNvSpPr txBox="1"/>
          <p:nvPr/>
        </p:nvSpPr>
        <p:spPr>
          <a:xfrm>
            <a:off x="7013823" y="1876425"/>
            <a:ext cx="4260354" cy="1209675"/>
          </a:xfrm>
          <a:prstGeom prst="rect">
            <a:avLst/>
          </a:prstGeom>
        </p:spPr>
        <p:txBody>
          <a:bodyPr lIns="0" tIns="0" rIns="0" bIns="0" rtlCol="0" anchor="t">
            <a:spAutoFit/>
          </a:bodyPr>
          <a:lstStyle/>
          <a:p>
            <a:pPr algn="ctr">
              <a:lnSpc>
                <a:spcPts val="8400"/>
              </a:lnSpc>
            </a:pPr>
            <a:r>
              <a:rPr lang="en-US" sz="6000">
                <a:solidFill>
                  <a:srgbClr val="00C4CC"/>
                </a:solidFill>
                <a:latin typeface="Agrandir Narrow Bold"/>
              </a:rPr>
              <a:t>MODELADO</a:t>
            </a:r>
          </a:p>
        </p:txBody>
      </p:sp>
      <p:sp>
        <p:nvSpPr>
          <p:cNvPr id="7" name="TextBox 7"/>
          <p:cNvSpPr txBox="1"/>
          <p:nvPr/>
        </p:nvSpPr>
        <p:spPr>
          <a:xfrm>
            <a:off x="1514396" y="5235941"/>
            <a:ext cx="15259208" cy="4081656"/>
          </a:xfrm>
          <a:prstGeom prst="rect">
            <a:avLst/>
          </a:prstGeom>
        </p:spPr>
        <p:txBody>
          <a:bodyPr lIns="0" tIns="0" rIns="0" bIns="0" rtlCol="0" anchor="t">
            <a:spAutoFit/>
          </a:bodyPr>
          <a:lstStyle/>
          <a:p>
            <a:pPr algn="ctr">
              <a:lnSpc>
                <a:spcPts val="6590"/>
              </a:lnSpc>
            </a:pPr>
            <a:r>
              <a:rPr lang="en-US" sz="3899">
                <a:solidFill>
                  <a:srgbClr val="00C4CC"/>
                </a:solidFill>
                <a:latin typeface="Open Sans"/>
              </a:rPr>
              <a:t>Grado de atención, cambio en el ritmo alfa</a:t>
            </a:r>
          </a:p>
          <a:p>
            <a:pPr algn="ctr">
              <a:lnSpc>
                <a:spcPts val="6590"/>
              </a:lnSpc>
            </a:pPr>
            <a:r>
              <a:rPr lang="en-US" sz="3899">
                <a:solidFill>
                  <a:srgbClr val="00C4CC"/>
                </a:solidFill>
                <a:latin typeface="Open Sans"/>
              </a:rPr>
              <a:t>Procesamiento de información, cambio en el ritmo gamma</a:t>
            </a:r>
          </a:p>
          <a:p>
            <a:pPr algn="ctr">
              <a:lnSpc>
                <a:spcPts val="6590"/>
              </a:lnSpc>
            </a:pPr>
            <a:r>
              <a:rPr lang="en-US" sz="3899">
                <a:solidFill>
                  <a:srgbClr val="00C4CC"/>
                </a:solidFill>
                <a:latin typeface="Open Sans"/>
              </a:rPr>
              <a:t>Apertura y cierre de ojos</a:t>
            </a:r>
          </a:p>
          <a:p>
            <a:pPr algn="ctr">
              <a:lnSpc>
                <a:spcPts val="6590"/>
              </a:lnSpc>
            </a:pPr>
            <a:r>
              <a:rPr lang="en-US" sz="3899">
                <a:solidFill>
                  <a:srgbClr val="00C4CC"/>
                </a:solidFill>
                <a:latin typeface="Open Sans"/>
              </a:rPr>
              <a:t>EMG - ECG</a:t>
            </a:r>
          </a:p>
          <a:p>
            <a:pPr algn="ctr">
              <a:lnSpc>
                <a:spcPts val="6590"/>
              </a:lnSpc>
            </a:pPr>
            <a:r>
              <a:rPr lang="en-US" sz="3899">
                <a:solidFill>
                  <a:srgbClr val="00C4CC"/>
                </a:solidFill>
                <a:latin typeface="Open Sans"/>
              </a:rPr>
              <a:t>Spikes precedentes a una crisis epiléptica</a:t>
            </a:r>
          </a:p>
        </p:txBody>
      </p:sp>
      <p:grpSp>
        <p:nvGrpSpPr>
          <p:cNvPr id="11" name="Group 4"/>
          <p:cNvGrpSpPr/>
          <p:nvPr/>
        </p:nvGrpSpPr>
        <p:grpSpPr>
          <a:xfrm>
            <a:off x="12585930" y="400845"/>
            <a:ext cx="4849906" cy="2214888"/>
            <a:chOff x="0" y="-80963"/>
            <a:chExt cx="1277341" cy="583345"/>
          </a:xfrm>
        </p:grpSpPr>
        <p:sp>
          <p:nvSpPr>
            <p:cNvPr id="12" name="Freeform 5"/>
            <p:cNvSpPr/>
            <p:nvPr/>
          </p:nvSpPr>
          <p:spPr>
            <a:xfrm>
              <a:off x="0" y="0"/>
              <a:ext cx="1274629" cy="421420"/>
            </a:xfrm>
            <a:custGeom>
              <a:avLst/>
              <a:gdLst/>
              <a:ahLst/>
              <a:cxnLst/>
              <a:rect l="l" t="t" r="r" b="b"/>
              <a:pathLst>
                <a:path w="1274629" h="421420">
                  <a:moveTo>
                    <a:pt x="81585" y="0"/>
                  </a:moveTo>
                  <a:lnTo>
                    <a:pt x="1193045" y="0"/>
                  </a:lnTo>
                  <a:cubicBezTo>
                    <a:pt x="1238103" y="0"/>
                    <a:pt x="1274629" y="36527"/>
                    <a:pt x="1274629" y="81585"/>
                  </a:cubicBezTo>
                  <a:lnTo>
                    <a:pt x="1274629" y="339835"/>
                  </a:lnTo>
                  <a:cubicBezTo>
                    <a:pt x="1274629" y="384893"/>
                    <a:pt x="1238103" y="421420"/>
                    <a:pt x="1193045" y="421420"/>
                  </a:cubicBezTo>
                  <a:lnTo>
                    <a:pt x="81585" y="421420"/>
                  </a:lnTo>
                  <a:cubicBezTo>
                    <a:pt x="59947" y="421420"/>
                    <a:pt x="39196" y="412824"/>
                    <a:pt x="23896" y="397524"/>
                  </a:cubicBezTo>
                  <a:cubicBezTo>
                    <a:pt x="8596" y="382224"/>
                    <a:pt x="0" y="361473"/>
                    <a:pt x="0" y="339835"/>
                  </a:cubicBezTo>
                  <a:lnTo>
                    <a:pt x="0" y="81585"/>
                  </a:lnTo>
                  <a:cubicBezTo>
                    <a:pt x="0" y="36527"/>
                    <a:pt x="36527" y="0"/>
                    <a:pt x="81585" y="0"/>
                  </a:cubicBezTo>
                  <a:close/>
                </a:path>
              </a:pathLst>
            </a:custGeom>
            <a:solidFill>
              <a:srgbClr val="FFE052"/>
            </a:solidFill>
          </p:spPr>
          <p:txBody>
            <a:bodyPr/>
            <a:lstStyle/>
            <a:p>
              <a:endParaRPr lang="es-ES_tradnl"/>
            </a:p>
          </p:txBody>
        </p:sp>
        <p:sp>
          <p:nvSpPr>
            <p:cNvPr id="13" name="TextBox 6"/>
            <p:cNvSpPr txBox="1"/>
            <p:nvPr/>
          </p:nvSpPr>
          <p:spPr>
            <a:xfrm>
              <a:off x="2712" y="-80963"/>
              <a:ext cx="1274629" cy="583345"/>
            </a:xfrm>
            <a:prstGeom prst="rect">
              <a:avLst/>
            </a:prstGeom>
          </p:spPr>
          <p:txBody>
            <a:bodyPr lIns="50800" tIns="50800" rIns="50800" bIns="50800" rtlCol="0" anchor="ctr"/>
            <a:lstStyle/>
            <a:p>
              <a:pPr algn="ctr">
                <a:lnSpc>
                  <a:spcPts val="4899"/>
                </a:lnSpc>
              </a:pPr>
              <a:r>
                <a:rPr lang="en-US" sz="3499" dirty="0">
                  <a:solidFill>
                    <a:srgbClr val="000000"/>
                  </a:solidFill>
                  <a:latin typeface="Agrandir Narrow Bold"/>
                </a:rPr>
                <a:t>NO ESTACIONARIEDAD</a:t>
              </a:r>
            </a:p>
          </p:txBody>
        </p:sp>
      </p:grpSp>
      <p:sp>
        <p:nvSpPr>
          <p:cNvPr id="14" name="TextBox 8"/>
          <p:cNvSpPr txBox="1"/>
          <p:nvPr/>
        </p:nvSpPr>
        <p:spPr>
          <a:xfrm>
            <a:off x="2743794" y="666750"/>
            <a:ext cx="12800412" cy="1504950"/>
          </a:xfrm>
          <a:prstGeom prst="rect">
            <a:avLst/>
          </a:prstGeom>
        </p:spPr>
        <p:txBody>
          <a:bodyPr lIns="0" tIns="0" rIns="0" bIns="0" rtlCol="0" anchor="t">
            <a:spAutoFit/>
          </a:bodyPr>
          <a:lstStyle/>
          <a:p>
            <a:pPr algn="ctr">
              <a:lnSpc>
                <a:spcPts val="10500"/>
              </a:lnSpc>
            </a:pPr>
            <a:r>
              <a:rPr lang="en-US" sz="7500" dirty="0">
                <a:solidFill>
                  <a:srgbClr val="FFDE59"/>
                </a:solidFill>
                <a:latin typeface="Agrandir Narrow Bold"/>
              </a:rPr>
              <a:t>EEG</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338201" y="3743325"/>
            <a:ext cx="15611599" cy="1400175"/>
          </a:xfrm>
          <a:prstGeom prst="rect">
            <a:avLst/>
          </a:prstGeom>
        </p:spPr>
        <p:txBody>
          <a:bodyPr lIns="0" tIns="0" rIns="0" bIns="0" rtlCol="0" anchor="t">
            <a:spAutoFit/>
          </a:bodyPr>
          <a:lstStyle/>
          <a:p>
            <a:pPr marL="0" marR="0" lvl="0" indent="0" algn="ctr" defTabSz="914400" rtl="0" eaLnBrk="1" fontAlgn="auto" latinLnBrk="0" hangingPunct="1">
              <a:lnSpc>
                <a:spcPts val="4950"/>
              </a:lnSpc>
              <a:spcBef>
                <a:spcPts val="0"/>
              </a:spcBef>
              <a:spcAft>
                <a:spcPts val="0"/>
              </a:spcAft>
              <a:buClrTx/>
              <a:buSzTx/>
              <a:buFontTx/>
              <a:buNone/>
              <a:tabLst/>
              <a:defRPr/>
            </a:pPr>
            <a:r>
              <a:rPr kumimoji="0" lang="en-US" sz="4500" b="0" i="0" u="none" strike="noStrike" kern="1200" cap="none" spc="0" normalizeH="0" baseline="0" noProof="0">
                <a:ln>
                  <a:noFill/>
                </a:ln>
                <a:solidFill>
                  <a:srgbClr val="FFFFFF"/>
                </a:solidFill>
                <a:effectLst/>
                <a:uLnTx/>
                <a:uFillTx/>
                <a:latin typeface="Agrandir Narrow"/>
                <a:ea typeface="+mn-ea"/>
                <a:cs typeface="+mn-cs"/>
              </a:rPr>
              <a:t>“Podemos asumir la </a:t>
            </a:r>
            <a:r>
              <a:rPr kumimoji="0" lang="en-US" sz="4500" b="0" i="0" u="none" strike="noStrike" kern="1200" cap="none" spc="0" normalizeH="0" baseline="0" noProof="0">
                <a:ln>
                  <a:noFill/>
                </a:ln>
                <a:solidFill>
                  <a:srgbClr val="FFB923"/>
                </a:solidFill>
                <a:effectLst/>
                <a:uLnTx/>
                <a:uFillTx/>
                <a:latin typeface="Agrandir Narrow"/>
                <a:ea typeface="+mn-ea"/>
                <a:cs typeface="+mn-cs"/>
              </a:rPr>
              <a:t>estacionariedad en sentido amplio </a:t>
            </a:r>
            <a:r>
              <a:rPr kumimoji="0" lang="en-US" sz="4500" b="0" i="0" u="none" strike="noStrike" kern="1200" cap="none" spc="0" normalizeH="0" baseline="0" noProof="0">
                <a:ln>
                  <a:noFill/>
                </a:ln>
                <a:solidFill>
                  <a:srgbClr val="FFFFFF"/>
                </a:solidFill>
                <a:effectLst/>
                <a:uLnTx/>
                <a:uFillTx/>
                <a:latin typeface="Agrandir Narrow"/>
                <a:ea typeface="+mn-ea"/>
                <a:cs typeface="+mn-cs"/>
              </a:rPr>
              <a:t>del EEG</a:t>
            </a:r>
            <a:r>
              <a:rPr kumimoji="0" lang="en-US" sz="4500" b="0" i="0" u="none" strike="noStrike" kern="1200" cap="none" spc="0" normalizeH="0" baseline="0" noProof="0">
                <a:ln>
                  <a:noFill/>
                </a:ln>
                <a:solidFill>
                  <a:srgbClr val="FFB923"/>
                </a:solidFill>
                <a:effectLst/>
                <a:uLnTx/>
                <a:uFillTx/>
                <a:latin typeface="Agrandir Narrow"/>
                <a:ea typeface="+mn-ea"/>
                <a:cs typeface="+mn-cs"/>
              </a:rPr>
              <a:t> en segmentos de actividad sin cambios rotundos de ritmos</a:t>
            </a:r>
            <a:r>
              <a:rPr kumimoji="0" lang="en-US" sz="4500" b="0" i="0" u="none" strike="noStrike" kern="1200" cap="none" spc="0" normalizeH="0" baseline="0" noProof="0">
                <a:ln>
                  <a:noFill/>
                </a:ln>
                <a:solidFill>
                  <a:srgbClr val="FFFFFF"/>
                </a:solidFill>
                <a:effectLst/>
                <a:uLnTx/>
                <a:uFillTx/>
                <a:latin typeface="Agrandir Narrow"/>
                <a:ea typeface="+mn-ea"/>
                <a:cs typeface="+mn-cs"/>
              </a:rPr>
              <a:t>.”</a:t>
            </a:r>
          </a:p>
        </p:txBody>
      </p:sp>
      <p:sp>
        <p:nvSpPr>
          <p:cNvPr id="3" name="TextBox 3"/>
          <p:cNvSpPr txBox="1"/>
          <p:nvPr/>
        </p:nvSpPr>
        <p:spPr>
          <a:xfrm>
            <a:off x="2743794" y="666750"/>
            <a:ext cx="12800412" cy="1268296"/>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sng" strike="noStrike" kern="1200" cap="none" spc="0" normalizeH="0" baseline="0" noProof="0" dirty="0">
                <a:ln>
                  <a:noFill/>
                </a:ln>
                <a:solidFill>
                  <a:srgbClr val="FFDE59"/>
                </a:solidFill>
                <a:effectLst/>
                <a:uLnTx/>
                <a:uFillTx/>
                <a:latin typeface="Agrandir Narrow Bold"/>
                <a:ea typeface="+mn-ea"/>
                <a:cs typeface="+mn-cs"/>
              </a:rPr>
              <a:t>SEGMENTACIÓN</a:t>
            </a:r>
            <a:r>
              <a:rPr kumimoji="0" lang="en-US" sz="7500" b="0" i="0" u="none" strike="noStrike" kern="1200" cap="none" spc="0" normalizeH="0" baseline="0" noProof="0" dirty="0">
                <a:ln>
                  <a:noFill/>
                </a:ln>
                <a:solidFill>
                  <a:srgbClr val="FFDE59"/>
                </a:solidFill>
                <a:effectLst/>
                <a:uLnTx/>
                <a:uFillTx/>
                <a:latin typeface="Agrandir Narrow Bold"/>
                <a:ea typeface="+mn-ea"/>
                <a:cs typeface="+mn-cs"/>
              </a:rPr>
              <a:t> DEL EEG</a:t>
            </a:r>
          </a:p>
        </p:txBody>
      </p:sp>
      <p:sp>
        <p:nvSpPr>
          <p:cNvPr id="4" name="TextBox 4"/>
          <p:cNvSpPr txBox="1"/>
          <p:nvPr/>
        </p:nvSpPr>
        <p:spPr>
          <a:xfrm>
            <a:off x="6361534" y="1876425"/>
            <a:ext cx="5564932"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C4CC"/>
                </a:solidFill>
                <a:effectLst/>
                <a:uLnTx/>
                <a:uFillTx/>
                <a:latin typeface="Agrandir Narrow Bold"/>
                <a:ea typeface="+mn-ea"/>
                <a:cs typeface="+mn-cs"/>
              </a:rPr>
              <a:t>MOTIVACIÓN</a:t>
            </a:r>
          </a:p>
        </p:txBody>
      </p:sp>
      <p:sp>
        <p:nvSpPr>
          <p:cNvPr id="5" name="Freeform 2"/>
          <p:cNvSpPr/>
          <p:nvPr/>
        </p:nvSpPr>
        <p:spPr>
          <a:xfrm>
            <a:off x="6272686" y="5641806"/>
            <a:ext cx="5742627" cy="1652756"/>
          </a:xfrm>
          <a:custGeom>
            <a:avLst/>
            <a:gdLst/>
            <a:ahLst/>
            <a:cxnLst/>
            <a:rect l="l" t="t" r="r" b="b"/>
            <a:pathLst>
              <a:path w="5742627" h="1652756">
                <a:moveTo>
                  <a:pt x="0" y="0"/>
                </a:moveTo>
                <a:lnTo>
                  <a:pt x="5742628" y="0"/>
                </a:lnTo>
                <a:lnTo>
                  <a:pt x="5742628" y="1652757"/>
                </a:lnTo>
                <a:lnTo>
                  <a:pt x="0" y="1652757"/>
                </a:lnTo>
                <a:lnTo>
                  <a:pt x="0" y="0"/>
                </a:lnTo>
                <a:close/>
              </a:path>
            </a:pathLst>
          </a:custGeom>
          <a:blipFill>
            <a:blip r:embed="rId3"/>
            <a:stretch>
              <a:fillRect l="-1832" t="-30165" r="-2401" b="-20167"/>
            </a:stretch>
          </a:blipFill>
        </p:spPr>
      </p:sp>
      <p:sp>
        <p:nvSpPr>
          <p:cNvPr id="6" name="TextBox 6"/>
          <p:cNvSpPr txBox="1"/>
          <p:nvPr/>
        </p:nvSpPr>
        <p:spPr>
          <a:xfrm>
            <a:off x="1338201" y="7913688"/>
            <a:ext cx="15611599" cy="1111250"/>
          </a:xfrm>
          <a:prstGeom prst="rect">
            <a:avLst/>
          </a:prstGeom>
        </p:spPr>
        <p:txBody>
          <a:bodyPr lIns="0" tIns="0" rIns="0" bIns="0" rtlCol="0" anchor="t">
            <a:spAutoFit/>
          </a:bodyPr>
          <a:lstStyle/>
          <a:p>
            <a:pPr marL="0" marR="0" lvl="0" indent="0" algn="ctr" defTabSz="914400" rtl="0" eaLnBrk="1" fontAlgn="auto" latinLnBrk="0" hangingPunct="1">
              <a:lnSpc>
                <a:spcPts val="7150"/>
              </a:lnSpc>
              <a:spcBef>
                <a:spcPts val="0"/>
              </a:spcBef>
              <a:spcAft>
                <a:spcPts val="0"/>
              </a:spcAft>
              <a:buClrTx/>
              <a:buSzTx/>
              <a:buFontTx/>
              <a:buNone/>
              <a:tabLst/>
              <a:defRPr/>
            </a:pPr>
            <a:r>
              <a:rPr kumimoji="0" lang="en-US" sz="6500" b="0" i="0" u="none" strike="noStrike" kern="1200" cap="none" spc="0" normalizeH="0" baseline="0" noProof="0">
                <a:ln>
                  <a:noFill/>
                </a:ln>
                <a:solidFill>
                  <a:srgbClr val="00C4CC"/>
                </a:solidFill>
                <a:effectLst/>
                <a:uLnTx/>
                <a:uFillTx/>
                <a:latin typeface="Agrandir Narrow Bold"/>
                <a:ea typeface="+mn-ea"/>
                <a:cs typeface="+mn-cs"/>
              </a:rPr>
              <a:t>¿QUÉ SE QUIERE ESTUDIAR EN EL EEG?</a:t>
            </a:r>
          </a:p>
        </p:txBody>
      </p:sp>
    </p:spTree>
    <p:extLst>
      <p:ext uri="{BB962C8B-B14F-4D97-AF65-F5344CB8AC3E}">
        <p14:creationId xmlns:p14="http://schemas.microsoft.com/office/powerpoint/2010/main" val="9106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802947" y="2574530"/>
            <a:ext cx="3765208" cy="5137939"/>
          </a:xfrm>
          <a:custGeom>
            <a:avLst/>
            <a:gdLst/>
            <a:ahLst/>
            <a:cxnLst/>
            <a:rect l="l" t="t" r="r" b="b"/>
            <a:pathLst>
              <a:path w="3765208" h="5137939">
                <a:moveTo>
                  <a:pt x="0" y="0"/>
                </a:moveTo>
                <a:lnTo>
                  <a:pt x="3765208" y="0"/>
                </a:lnTo>
                <a:lnTo>
                  <a:pt x="3765208" y="5137940"/>
                </a:lnTo>
                <a:lnTo>
                  <a:pt x="0" y="5137940"/>
                </a:lnTo>
                <a:lnTo>
                  <a:pt x="0" y="0"/>
                </a:lnTo>
                <a:close/>
              </a:path>
            </a:pathLst>
          </a:custGeom>
          <a:blipFill>
            <a:blip r:embed="rId3"/>
            <a:stretch>
              <a:fillRect/>
            </a:stretch>
          </a:blipFill>
        </p:spPr>
        <p:txBody>
          <a:bodyPr/>
          <a:lstStyle/>
          <a:p>
            <a:endParaRPr lang="es-ES_tradnl"/>
          </a:p>
        </p:txBody>
      </p:sp>
      <p:sp>
        <p:nvSpPr>
          <p:cNvPr id="3" name="Freeform 3"/>
          <p:cNvSpPr/>
          <p:nvPr/>
        </p:nvSpPr>
        <p:spPr>
          <a:xfrm>
            <a:off x="4391802" y="6560600"/>
            <a:ext cx="1395417" cy="1973519"/>
          </a:xfrm>
          <a:custGeom>
            <a:avLst/>
            <a:gdLst/>
            <a:ahLst/>
            <a:cxnLst/>
            <a:rect l="l" t="t" r="r" b="b"/>
            <a:pathLst>
              <a:path w="1395417" h="1973519">
                <a:moveTo>
                  <a:pt x="0" y="0"/>
                </a:moveTo>
                <a:lnTo>
                  <a:pt x="1395417" y="0"/>
                </a:lnTo>
                <a:lnTo>
                  <a:pt x="1395417" y="1973518"/>
                </a:lnTo>
                <a:lnTo>
                  <a:pt x="0" y="1973518"/>
                </a:lnTo>
                <a:lnTo>
                  <a:pt x="0" y="0"/>
                </a:lnTo>
                <a:close/>
              </a:path>
            </a:pathLst>
          </a:custGeom>
          <a:blipFill>
            <a:blip r:embed="rId4"/>
            <a:stretch>
              <a:fillRect/>
            </a:stretch>
          </a:blipFill>
        </p:spPr>
        <p:txBody>
          <a:bodyPr/>
          <a:lstStyle/>
          <a:p>
            <a:endParaRPr lang="es-ES_tradnl"/>
          </a:p>
        </p:txBody>
      </p:sp>
      <p:sp>
        <p:nvSpPr>
          <p:cNvPr id="4" name="Freeform 4"/>
          <p:cNvSpPr/>
          <p:nvPr/>
        </p:nvSpPr>
        <p:spPr>
          <a:xfrm>
            <a:off x="4017638" y="3333356"/>
            <a:ext cx="2143745" cy="2667179"/>
          </a:xfrm>
          <a:custGeom>
            <a:avLst/>
            <a:gdLst/>
            <a:ahLst/>
            <a:cxnLst/>
            <a:rect l="l" t="t" r="r" b="b"/>
            <a:pathLst>
              <a:path w="2143745" h="2667179">
                <a:moveTo>
                  <a:pt x="0" y="0"/>
                </a:moveTo>
                <a:lnTo>
                  <a:pt x="2143745" y="0"/>
                </a:lnTo>
                <a:lnTo>
                  <a:pt x="2143745" y="2667179"/>
                </a:lnTo>
                <a:lnTo>
                  <a:pt x="0" y="26671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s-ES_tradnl"/>
          </a:p>
        </p:txBody>
      </p:sp>
      <p:sp>
        <p:nvSpPr>
          <p:cNvPr id="7" name="TextBox 7"/>
          <p:cNvSpPr txBox="1"/>
          <p:nvPr/>
        </p:nvSpPr>
        <p:spPr>
          <a:xfrm>
            <a:off x="3595903" y="8568399"/>
            <a:ext cx="2987213" cy="525785"/>
          </a:xfrm>
          <a:prstGeom prst="rect">
            <a:avLst/>
          </a:prstGeom>
        </p:spPr>
        <p:txBody>
          <a:bodyPr wrap="square" lIns="0" tIns="0" rIns="0" bIns="0" rtlCol="0" anchor="t">
            <a:spAutoFit/>
          </a:bodyPr>
          <a:lstStyle/>
          <a:p>
            <a:pPr algn="ctr">
              <a:lnSpc>
                <a:spcPts val="4061"/>
              </a:lnSpc>
            </a:pPr>
            <a:r>
              <a:rPr lang="en-US" sz="2901" dirty="0">
                <a:solidFill>
                  <a:srgbClr val="FFFFFF"/>
                </a:solidFill>
                <a:latin typeface="Agrandir Narrow"/>
              </a:rPr>
              <a:t>Camillo Golgi</a:t>
            </a:r>
          </a:p>
        </p:txBody>
      </p:sp>
      <p:sp>
        <p:nvSpPr>
          <p:cNvPr id="8" name="TextBox 4"/>
          <p:cNvSpPr txBox="1"/>
          <p:nvPr/>
        </p:nvSpPr>
        <p:spPr>
          <a:xfrm>
            <a:off x="10398397" y="1333500"/>
            <a:ext cx="4574308" cy="897682"/>
          </a:xfrm>
          <a:prstGeom prst="rect">
            <a:avLst/>
          </a:prstGeom>
        </p:spPr>
        <p:txBody>
          <a:bodyPr wrap="square" lIns="0" tIns="0" rIns="0" bIns="0" rtlCol="0" anchor="t">
            <a:spAutoFit/>
          </a:bodyPr>
          <a:lstStyle/>
          <a:p>
            <a:pPr algn="ctr">
              <a:lnSpc>
                <a:spcPts val="7000"/>
              </a:lnSpc>
            </a:pPr>
            <a:r>
              <a:rPr lang="en-US" sz="5000">
                <a:solidFill>
                  <a:srgbClr val="FFFFFF"/>
                </a:solidFill>
                <a:latin typeface="Agrandir Narrow Bold" panose="020B0604020202020204" charset="0"/>
              </a:rPr>
              <a:t>Ramon y </a:t>
            </a:r>
            <a:r>
              <a:rPr lang="en-US" sz="5000" dirty="0" err="1">
                <a:solidFill>
                  <a:srgbClr val="FFFFFF"/>
                </a:solidFill>
                <a:latin typeface="Agrandir Narrow Bold" panose="020B0604020202020204" charset="0"/>
              </a:rPr>
              <a:t>Cajal</a:t>
            </a:r>
            <a:endParaRPr lang="en-US" sz="5000" dirty="0">
              <a:solidFill>
                <a:srgbClr val="FFFFFF"/>
              </a:solidFill>
              <a:latin typeface="Agrandir Narrow Bold" panose="020B0604020202020204" charset="0"/>
            </a:endParaRPr>
          </a:p>
        </p:txBody>
      </p:sp>
      <p:sp>
        <p:nvSpPr>
          <p:cNvPr id="9" name="TextBox 7"/>
          <p:cNvSpPr txBox="1"/>
          <p:nvPr/>
        </p:nvSpPr>
        <p:spPr>
          <a:xfrm>
            <a:off x="3465944" y="1336964"/>
            <a:ext cx="3247129" cy="1795363"/>
          </a:xfrm>
          <a:prstGeom prst="rect">
            <a:avLst/>
          </a:prstGeom>
        </p:spPr>
        <p:txBody>
          <a:bodyPr wrap="square" lIns="0" tIns="0" rIns="0" bIns="0" rtlCol="0" anchor="t">
            <a:spAutoFit/>
          </a:bodyPr>
          <a:lstStyle/>
          <a:p>
            <a:pPr algn="ctr">
              <a:lnSpc>
                <a:spcPts val="13999"/>
              </a:lnSpc>
            </a:pPr>
            <a:r>
              <a:rPr lang="en-US" sz="9999" dirty="0">
                <a:solidFill>
                  <a:srgbClr val="FFFFFF"/>
                </a:solidFill>
                <a:latin typeface="Agrandir Narrow Bold"/>
              </a:rPr>
              <a:t>1887</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1338201" y="3237312"/>
            <a:ext cx="15611599" cy="6299197"/>
          </a:xfrm>
          <a:prstGeom prst="rect">
            <a:avLst/>
          </a:prstGeom>
        </p:spPr>
        <p:txBody>
          <a:bodyPr lIns="0" tIns="0" rIns="0" bIns="0" rtlCol="0" anchor="t">
            <a:spAutoFit/>
          </a:bodyPr>
          <a:lstStyle/>
          <a:p>
            <a:pPr marL="0" marR="0" lvl="0" indent="0" algn="ctr" defTabSz="914400" rtl="0" eaLnBrk="1" fontAlgn="auto" latinLnBrk="0" hangingPunct="1">
              <a:lnSpc>
                <a:spcPts val="6125"/>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Agrandir Narrow Bold"/>
                <a:ea typeface="+mn-ea"/>
                <a:cs typeface="+mn-cs"/>
              </a:rPr>
              <a:t>SEGMENTAR </a:t>
            </a:r>
            <a:r>
              <a:rPr kumimoji="0" lang="en-US" sz="35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Encontrar</a:t>
            </a:r>
            <a:r>
              <a:rPr kumimoji="0" lang="en-US" sz="35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características</a:t>
            </a:r>
            <a:r>
              <a:rPr kumimoji="0" lang="en-US" sz="35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estadísticas</a:t>
            </a:r>
            <a:r>
              <a:rPr kumimoji="0" lang="en-US" sz="3500" b="0" i="0" u="none" strike="noStrike" kern="1200" cap="none" spc="0" normalizeH="0" baseline="0" noProof="0" dirty="0">
                <a:ln>
                  <a:noFill/>
                </a:ln>
                <a:solidFill>
                  <a:srgbClr val="FFFFFF"/>
                </a:solidFill>
                <a:effectLst/>
                <a:uLnTx/>
                <a:uFillTx/>
                <a:latin typeface="Agrandir Narrow"/>
                <a:ea typeface="+mn-ea"/>
                <a:cs typeface="+mn-cs"/>
              </a:rPr>
              <a:t> </a:t>
            </a:r>
            <a:r>
              <a:rPr kumimoji="0" lang="en-US" sz="3500" b="0" i="0" u="none" strike="noStrike" kern="1200" cap="none" spc="0" normalizeH="0" baseline="0" noProof="0" dirty="0" err="1">
                <a:ln>
                  <a:noFill/>
                </a:ln>
                <a:solidFill>
                  <a:srgbClr val="FFFFFF"/>
                </a:solidFill>
                <a:effectLst/>
                <a:uLnTx/>
                <a:uFillTx/>
                <a:latin typeface="Agrandir Narrow"/>
                <a:ea typeface="+mn-ea"/>
                <a:cs typeface="+mn-cs"/>
              </a:rPr>
              <a:t>similares</a:t>
            </a:r>
            <a:endParaRPr kumimoji="0" lang="en-US" sz="35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6125"/>
              </a:lnSpc>
              <a:spcBef>
                <a:spcPts val="0"/>
              </a:spcBef>
              <a:spcAft>
                <a:spcPts val="0"/>
              </a:spcAft>
              <a:buClrTx/>
              <a:buSzTx/>
              <a:buFontTx/>
              <a:buNone/>
              <a:tabLst/>
              <a:defRPr/>
            </a:pPr>
            <a:endParaRPr kumimoji="0" lang="en-US" sz="35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6125"/>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Agrandir Narrow"/>
                <a:ea typeface="+mn-ea"/>
                <a:cs typeface="+mn-cs"/>
              </a:rPr>
              <a:t>APLICACIÓN DE MÉTODOS MATEMÁTICOS</a:t>
            </a:r>
          </a:p>
          <a:p>
            <a:pPr marL="0" marR="0" lvl="0" indent="0" algn="ctr" defTabSz="914400" rtl="0" eaLnBrk="1" fontAlgn="auto" latinLnBrk="0" hangingPunct="1">
              <a:lnSpc>
                <a:spcPts val="6125"/>
              </a:lnSpc>
              <a:spcBef>
                <a:spcPts val="0"/>
              </a:spcBef>
              <a:spcAft>
                <a:spcPts val="0"/>
              </a:spcAft>
              <a:buClrTx/>
              <a:buSzTx/>
              <a:buFontTx/>
              <a:buNone/>
              <a:tabLst/>
              <a:defRPr/>
            </a:pPr>
            <a:endParaRPr kumimoji="0" lang="en-US" sz="35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1679"/>
              </a:lnSpc>
              <a:spcBef>
                <a:spcPts val="0"/>
              </a:spcBef>
              <a:spcAft>
                <a:spcPts val="0"/>
              </a:spcAft>
              <a:buClrTx/>
              <a:buSzTx/>
              <a:buFontTx/>
              <a:buNone/>
              <a:tabLst/>
              <a:defRPr/>
            </a:pPr>
            <a:endParaRPr kumimoji="0" lang="en-US" sz="35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Agrandir Narrow"/>
                <a:ea typeface="+mn-ea"/>
                <a:cs typeface="+mn-cs"/>
              </a:rPr>
              <a:t>CONOCER CARACTERÍSTICAS DE LA SEÑAL</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Agrandir Narrow"/>
                <a:ea typeface="+mn-ea"/>
                <a:cs typeface="+mn-cs"/>
              </a:rPr>
              <a:t>EXTRAER INFORMACIÓN</a:t>
            </a:r>
          </a:p>
          <a:p>
            <a:pPr marL="0" marR="0" lvl="0" indent="0" algn="ctr" defTabSz="914400" rtl="0" eaLnBrk="1" fontAlgn="auto" latinLnBrk="0" hangingPunct="1">
              <a:lnSpc>
                <a:spcPts val="6125"/>
              </a:lnSpc>
              <a:spcBef>
                <a:spcPts val="0"/>
              </a:spcBef>
              <a:spcAft>
                <a:spcPts val="0"/>
              </a:spcAft>
              <a:buClrTx/>
              <a:buSzTx/>
              <a:buFontTx/>
              <a:buNone/>
              <a:tabLst/>
              <a:defRPr/>
            </a:pPr>
            <a:endParaRPr kumimoji="0" lang="en-US" sz="35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2799"/>
              </a:lnSpc>
              <a:spcBef>
                <a:spcPts val="0"/>
              </a:spcBef>
              <a:spcAft>
                <a:spcPts val="0"/>
              </a:spcAft>
              <a:buClrTx/>
              <a:buSzTx/>
              <a:buFontTx/>
              <a:buNone/>
              <a:tabLst/>
              <a:defRPr/>
            </a:pPr>
            <a:endParaRPr kumimoji="0" lang="en-US" sz="3500" b="0" i="0" u="none" strike="noStrike" kern="1200" cap="none" spc="0" normalizeH="0" baseline="0" noProof="0" dirty="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6125"/>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FFFF"/>
                </a:solidFill>
                <a:effectLst/>
                <a:uLnTx/>
                <a:uFillTx/>
                <a:latin typeface="Agrandir Narrow"/>
                <a:ea typeface="+mn-ea"/>
                <a:cs typeface="+mn-cs"/>
              </a:rPr>
              <a:t>ETIQUETADO DE SEGMENTOS</a:t>
            </a:r>
          </a:p>
        </p:txBody>
      </p:sp>
      <p:grpSp>
        <p:nvGrpSpPr>
          <p:cNvPr id="3" name="Group 3"/>
          <p:cNvGrpSpPr/>
          <p:nvPr/>
        </p:nvGrpSpPr>
        <p:grpSpPr>
          <a:xfrm rot="-10800000">
            <a:off x="8694844" y="4158857"/>
            <a:ext cx="734600" cy="7346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0C4CC"/>
            </a:solidFill>
          </p:spPr>
        </p:sp>
        <p:sp>
          <p:nvSpPr>
            <p:cNvPr id="5" name="TextBox 5"/>
            <p:cNvSpPr txBox="1"/>
            <p:nvPr/>
          </p:nvSpPr>
          <p:spPr>
            <a:xfrm>
              <a:off x="203200" y="82550"/>
              <a:ext cx="406400" cy="7302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TextBox 6"/>
          <p:cNvSpPr txBox="1"/>
          <p:nvPr/>
        </p:nvSpPr>
        <p:spPr>
          <a:xfrm>
            <a:off x="2743794" y="666750"/>
            <a:ext cx="12800412" cy="1268296"/>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sng" strike="noStrike" kern="1200" cap="none" spc="0" normalizeH="0" baseline="0" noProof="0" dirty="0">
                <a:ln>
                  <a:noFill/>
                </a:ln>
                <a:solidFill>
                  <a:srgbClr val="FFDE59"/>
                </a:solidFill>
                <a:effectLst/>
                <a:uLnTx/>
                <a:uFillTx/>
                <a:latin typeface="Agrandir Narrow Bold"/>
                <a:ea typeface="+mn-ea"/>
                <a:cs typeface="+mn-cs"/>
              </a:rPr>
              <a:t>SEGMENTACIÓN</a:t>
            </a:r>
            <a:r>
              <a:rPr kumimoji="0" lang="en-US" sz="7500" b="0" i="0" u="none" strike="noStrike" kern="1200" cap="none" spc="0" normalizeH="0" baseline="0" noProof="0" dirty="0">
                <a:ln>
                  <a:noFill/>
                </a:ln>
                <a:solidFill>
                  <a:srgbClr val="FFDE59"/>
                </a:solidFill>
                <a:effectLst/>
                <a:uLnTx/>
                <a:uFillTx/>
                <a:latin typeface="Agrandir Narrow Bold"/>
                <a:ea typeface="+mn-ea"/>
                <a:cs typeface="+mn-cs"/>
              </a:rPr>
              <a:t> DEL EEG</a:t>
            </a:r>
          </a:p>
        </p:txBody>
      </p:sp>
      <p:grpSp>
        <p:nvGrpSpPr>
          <p:cNvPr id="8" name="Group 8"/>
          <p:cNvGrpSpPr/>
          <p:nvPr/>
        </p:nvGrpSpPr>
        <p:grpSpPr>
          <a:xfrm rot="-10800000">
            <a:off x="8694844" y="5723748"/>
            <a:ext cx="734600" cy="7346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0C4CC"/>
            </a:solidFill>
          </p:spPr>
        </p:sp>
        <p:sp>
          <p:nvSpPr>
            <p:cNvPr id="10" name="TextBox 10"/>
            <p:cNvSpPr txBox="1"/>
            <p:nvPr/>
          </p:nvSpPr>
          <p:spPr>
            <a:xfrm>
              <a:off x="203200" y="82550"/>
              <a:ext cx="406400" cy="7302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1"/>
          <p:cNvGrpSpPr/>
          <p:nvPr/>
        </p:nvGrpSpPr>
        <p:grpSpPr>
          <a:xfrm rot="-10800000">
            <a:off x="8694844" y="8017681"/>
            <a:ext cx="734600" cy="7346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0" y="406400"/>
                  </a:lnTo>
                  <a:lnTo>
                    <a:pt x="203200" y="406400"/>
                  </a:lnTo>
                  <a:lnTo>
                    <a:pt x="203200" y="812800"/>
                  </a:lnTo>
                  <a:lnTo>
                    <a:pt x="609600" y="812800"/>
                  </a:lnTo>
                  <a:lnTo>
                    <a:pt x="609600" y="406400"/>
                  </a:lnTo>
                  <a:lnTo>
                    <a:pt x="812800" y="406400"/>
                  </a:lnTo>
                  <a:lnTo>
                    <a:pt x="406400" y="0"/>
                  </a:lnTo>
                  <a:close/>
                </a:path>
              </a:pathLst>
            </a:custGeom>
            <a:solidFill>
              <a:srgbClr val="00C4CC"/>
            </a:solidFill>
          </p:spPr>
        </p:sp>
        <p:sp>
          <p:nvSpPr>
            <p:cNvPr id="13" name="TextBox 13"/>
            <p:cNvSpPr txBox="1"/>
            <p:nvPr/>
          </p:nvSpPr>
          <p:spPr>
            <a:xfrm>
              <a:off x="203200" y="82550"/>
              <a:ext cx="406400" cy="7302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4"/>
          <p:cNvSpPr txBox="1"/>
          <p:nvPr/>
        </p:nvSpPr>
        <p:spPr>
          <a:xfrm>
            <a:off x="6361534" y="1876425"/>
            <a:ext cx="5564932" cy="1077218"/>
          </a:xfrm>
          <a:prstGeom prst="rect">
            <a:avLst/>
          </a:prstGeom>
        </p:spPr>
        <p:txBody>
          <a:bodyPr wrap="square"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C4CC"/>
                </a:solidFill>
                <a:effectLst/>
                <a:uLnTx/>
                <a:uFillTx/>
                <a:latin typeface="Agrandir Narrow Bold"/>
                <a:ea typeface="+mn-ea"/>
                <a:cs typeface="+mn-cs"/>
              </a:rPr>
              <a:t>MOTIVACIÓN</a:t>
            </a:r>
          </a:p>
        </p:txBody>
      </p:sp>
    </p:spTree>
    <p:extLst>
      <p:ext uri="{BB962C8B-B14F-4D97-AF65-F5344CB8AC3E}">
        <p14:creationId xmlns:p14="http://schemas.microsoft.com/office/powerpoint/2010/main" val="20251320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2451993" y="4187136"/>
            <a:ext cx="4615307" cy="3520083"/>
            <a:chOff x="0" y="-57150"/>
            <a:chExt cx="1215554" cy="927100"/>
          </a:xfrm>
        </p:grpSpPr>
        <p:sp>
          <p:nvSpPr>
            <p:cNvPr id="3" name="Freeform 3"/>
            <p:cNvSpPr/>
            <p:nvPr/>
          </p:nvSpPr>
          <p:spPr>
            <a:xfrm>
              <a:off x="0" y="0"/>
              <a:ext cx="1204418" cy="812800"/>
            </a:xfrm>
            <a:custGeom>
              <a:avLst/>
              <a:gdLst/>
              <a:ahLst/>
              <a:cxnLst/>
              <a:rect l="l" t="t" r="r" b="b"/>
              <a:pathLst>
                <a:path w="1204418" h="812800">
                  <a:moveTo>
                    <a:pt x="86341" y="0"/>
                  </a:moveTo>
                  <a:lnTo>
                    <a:pt x="1118077" y="0"/>
                  </a:lnTo>
                  <a:cubicBezTo>
                    <a:pt x="1165762" y="0"/>
                    <a:pt x="1204418" y="38656"/>
                    <a:pt x="1204418" y="86341"/>
                  </a:cubicBezTo>
                  <a:lnTo>
                    <a:pt x="1204418" y="726459"/>
                  </a:lnTo>
                  <a:cubicBezTo>
                    <a:pt x="1204418" y="774144"/>
                    <a:pt x="1165762" y="812800"/>
                    <a:pt x="1118077" y="812800"/>
                  </a:cubicBezTo>
                  <a:lnTo>
                    <a:pt x="86341" y="812800"/>
                  </a:lnTo>
                  <a:cubicBezTo>
                    <a:pt x="38656" y="812800"/>
                    <a:pt x="0" y="774144"/>
                    <a:pt x="0" y="726459"/>
                  </a:cubicBezTo>
                  <a:lnTo>
                    <a:pt x="0" y="86341"/>
                  </a:lnTo>
                  <a:cubicBezTo>
                    <a:pt x="0" y="38656"/>
                    <a:pt x="38656" y="0"/>
                    <a:pt x="86341" y="0"/>
                  </a:cubicBezTo>
                  <a:close/>
                </a:path>
              </a:pathLst>
            </a:custGeom>
            <a:solidFill>
              <a:srgbClr val="FFFFFF"/>
            </a:solidFill>
          </p:spPr>
        </p:sp>
        <p:sp>
          <p:nvSpPr>
            <p:cNvPr id="4" name="TextBox 4"/>
            <p:cNvSpPr txBox="1"/>
            <p:nvPr/>
          </p:nvSpPr>
          <p:spPr>
            <a:xfrm>
              <a:off x="11136" y="-57150"/>
              <a:ext cx="1204418" cy="927100"/>
            </a:xfrm>
            <a:prstGeom prst="rect">
              <a:avLst/>
            </a:prstGeom>
          </p:spPr>
          <p:txBody>
            <a:bodyPr lIns="50800" tIns="50800" rIns="50800" bIns="50800" rtlCol="0" anchor="ctr"/>
            <a:lstStyle/>
            <a:p>
              <a:pPr marL="0" marR="0" lvl="0" indent="0" algn="ctr" defTabSz="914400" rtl="0" eaLnBrk="1" fontAlgn="auto" latinLnBrk="0" hangingPunct="1">
                <a:lnSpc>
                  <a:spcPts val="3935"/>
                </a:lnSpc>
                <a:spcBef>
                  <a:spcPts val="0"/>
                </a:spcBef>
                <a:spcAft>
                  <a:spcPts val="0"/>
                </a:spcAft>
                <a:buClrTx/>
                <a:buSzTx/>
                <a:buFontTx/>
                <a:buNone/>
                <a:tabLst/>
                <a:defRPr/>
              </a:pPr>
              <a:r>
                <a:rPr kumimoji="0" lang="en-US" sz="3199" b="0" i="0" u="none" strike="noStrike" kern="1200" cap="none" spc="0" normalizeH="0" baseline="0" noProof="0" dirty="0">
                  <a:ln>
                    <a:noFill/>
                  </a:ln>
                  <a:solidFill>
                    <a:srgbClr val="000000"/>
                  </a:solidFill>
                  <a:effectLst/>
                  <a:uLnTx/>
                  <a:uFillTx/>
                  <a:latin typeface="Agrandir Narrow Bold"/>
                  <a:ea typeface="+mn-ea"/>
                  <a:cs typeface="+mn-cs"/>
                </a:rPr>
                <a:t>MODELOS QUE EVALÚAN EL CONTENIDO ESPECTRAL</a:t>
              </a:r>
            </a:p>
          </p:txBody>
        </p:sp>
      </p:grpSp>
      <p:sp>
        <p:nvSpPr>
          <p:cNvPr id="5" name="TextBox 5"/>
          <p:cNvSpPr txBox="1"/>
          <p:nvPr/>
        </p:nvSpPr>
        <p:spPr>
          <a:xfrm>
            <a:off x="2743794" y="666750"/>
            <a:ext cx="12800412" cy="1268296"/>
          </a:xfrm>
          <a:prstGeom prst="rect">
            <a:avLst/>
          </a:prstGeom>
        </p:spPr>
        <p:txBody>
          <a:bodyPr lIns="0" tIns="0" rIns="0" bIns="0" rtlCol="0" anchor="t">
            <a:spAutoFit/>
          </a:bodyPr>
          <a:lstStyle/>
          <a:p>
            <a:pPr marL="0" marR="0" lvl="0" indent="0" algn="ctr" defTabSz="914400" rtl="0" eaLnBrk="1" fontAlgn="auto" latinLnBrk="0" hangingPunct="1">
              <a:lnSpc>
                <a:spcPts val="10500"/>
              </a:lnSpc>
              <a:spcBef>
                <a:spcPts val="0"/>
              </a:spcBef>
              <a:spcAft>
                <a:spcPts val="0"/>
              </a:spcAft>
              <a:buClrTx/>
              <a:buSzTx/>
              <a:buFontTx/>
              <a:buNone/>
              <a:tabLst/>
              <a:defRPr/>
            </a:pPr>
            <a:r>
              <a:rPr kumimoji="0" lang="en-US" sz="7500" b="0" i="0" u="sng" strike="noStrike" kern="1200" cap="none" spc="0" normalizeH="0" baseline="0" noProof="0" dirty="0">
                <a:ln>
                  <a:noFill/>
                </a:ln>
                <a:solidFill>
                  <a:srgbClr val="FFDE59"/>
                </a:solidFill>
                <a:effectLst/>
                <a:uLnTx/>
                <a:uFillTx/>
                <a:latin typeface="Agrandir Narrow Bold"/>
                <a:ea typeface="+mn-ea"/>
                <a:cs typeface="+mn-cs"/>
              </a:rPr>
              <a:t>SEGMENTACIÓN</a:t>
            </a:r>
            <a:r>
              <a:rPr kumimoji="0" lang="en-US" sz="7500" b="0" i="0" u="none" strike="noStrike" kern="1200" cap="none" spc="0" normalizeH="0" baseline="0" noProof="0" dirty="0">
                <a:ln>
                  <a:noFill/>
                </a:ln>
                <a:solidFill>
                  <a:srgbClr val="FFDE59"/>
                </a:solidFill>
                <a:effectLst/>
                <a:uLnTx/>
                <a:uFillTx/>
                <a:latin typeface="Agrandir Narrow Bold"/>
                <a:ea typeface="+mn-ea"/>
                <a:cs typeface="+mn-cs"/>
              </a:rPr>
              <a:t> DEL EEG</a:t>
            </a:r>
          </a:p>
        </p:txBody>
      </p:sp>
      <p:sp>
        <p:nvSpPr>
          <p:cNvPr id="6" name="TextBox 6"/>
          <p:cNvSpPr txBox="1"/>
          <p:nvPr/>
        </p:nvSpPr>
        <p:spPr>
          <a:xfrm>
            <a:off x="7186414" y="1876425"/>
            <a:ext cx="3915172" cy="1209675"/>
          </a:xfrm>
          <a:prstGeom prst="rect">
            <a:avLst/>
          </a:prstGeom>
        </p:spPr>
        <p:txBody>
          <a:bodyPr lIns="0" tIns="0" rIns="0" bIns="0" rtlCol="0" anchor="t">
            <a:spAutoFit/>
          </a:bodyPr>
          <a:lstStyle/>
          <a:p>
            <a:pPr marL="0" marR="0" lvl="0" indent="0" algn="ctr" defTabSz="914400" rtl="0" eaLnBrk="1" fontAlgn="auto" latinLnBrk="0" hangingPunct="1">
              <a:lnSpc>
                <a:spcPts val="8400"/>
              </a:lnSpc>
              <a:spcBef>
                <a:spcPts val="0"/>
              </a:spcBef>
              <a:spcAft>
                <a:spcPts val="0"/>
              </a:spcAft>
              <a:buClrTx/>
              <a:buSzTx/>
              <a:buFontTx/>
              <a:buNone/>
              <a:tabLst/>
              <a:defRPr/>
            </a:pPr>
            <a:r>
              <a:rPr kumimoji="0" lang="en-US" sz="6000" b="0" i="0" u="none" strike="noStrike" kern="1200" cap="none" spc="0" normalizeH="0" baseline="0" noProof="0">
                <a:ln>
                  <a:noFill/>
                </a:ln>
                <a:solidFill>
                  <a:srgbClr val="00C4CC"/>
                </a:solidFill>
                <a:effectLst/>
                <a:uLnTx/>
                <a:uFillTx/>
                <a:latin typeface="Agrandir Narrow Bold"/>
                <a:ea typeface="+mn-ea"/>
                <a:cs typeface="+mn-cs"/>
              </a:rPr>
              <a:t>CRITERIOS</a:t>
            </a:r>
          </a:p>
        </p:txBody>
      </p:sp>
      <p:grpSp>
        <p:nvGrpSpPr>
          <p:cNvPr id="7" name="Group 7"/>
          <p:cNvGrpSpPr/>
          <p:nvPr/>
        </p:nvGrpSpPr>
        <p:grpSpPr>
          <a:xfrm>
            <a:off x="10940190" y="4180408"/>
            <a:ext cx="4604015" cy="3520083"/>
            <a:chOff x="0" y="-58922"/>
            <a:chExt cx="1212580" cy="927100"/>
          </a:xfrm>
        </p:grpSpPr>
        <p:sp>
          <p:nvSpPr>
            <p:cNvPr id="8" name="Freeform 8"/>
            <p:cNvSpPr/>
            <p:nvPr/>
          </p:nvSpPr>
          <p:spPr>
            <a:xfrm>
              <a:off x="0" y="0"/>
              <a:ext cx="1204418" cy="812800"/>
            </a:xfrm>
            <a:custGeom>
              <a:avLst/>
              <a:gdLst/>
              <a:ahLst/>
              <a:cxnLst/>
              <a:rect l="l" t="t" r="r" b="b"/>
              <a:pathLst>
                <a:path w="1204418" h="812800">
                  <a:moveTo>
                    <a:pt x="86341" y="0"/>
                  </a:moveTo>
                  <a:lnTo>
                    <a:pt x="1118077" y="0"/>
                  </a:lnTo>
                  <a:cubicBezTo>
                    <a:pt x="1165762" y="0"/>
                    <a:pt x="1204418" y="38656"/>
                    <a:pt x="1204418" y="86341"/>
                  </a:cubicBezTo>
                  <a:lnTo>
                    <a:pt x="1204418" y="726459"/>
                  </a:lnTo>
                  <a:cubicBezTo>
                    <a:pt x="1204418" y="774144"/>
                    <a:pt x="1165762" y="812800"/>
                    <a:pt x="1118077" y="812800"/>
                  </a:cubicBezTo>
                  <a:lnTo>
                    <a:pt x="86341" y="812800"/>
                  </a:lnTo>
                  <a:cubicBezTo>
                    <a:pt x="38656" y="812800"/>
                    <a:pt x="0" y="774144"/>
                    <a:pt x="0" y="726459"/>
                  </a:cubicBezTo>
                  <a:lnTo>
                    <a:pt x="0" y="86341"/>
                  </a:lnTo>
                  <a:cubicBezTo>
                    <a:pt x="0" y="38656"/>
                    <a:pt x="38656" y="0"/>
                    <a:pt x="86341" y="0"/>
                  </a:cubicBezTo>
                  <a:close/>
                </a:path>
              </a:pathLst>
            </a:custGeom>
            <a:solidFill>
              <a:srgbClr val="FFFFFF"/>
            </a:solidFill>
          </p:spPr>
        </p:sp>
        <p:sp>
          <p:nvSpPr>
            <p:cNvPr id="9" name="TextBox 9"/>
            <p:cNvSpPr txBox="1"/>
            <p:nvPr/>
          </p:nvSpPr>
          <p:spPr>
            <a:xfrm>
              <a:off x="8162" y="-58922"/>
              <a:ext cx="1204418" cy="927100"/>
            </a:xfrm>
            <a:prstGeom prst="rect">
              <a:avLst/>
            </a:prstGeom>
          </p:spPr>
          <p:txBody>
            <a:bodyPr lIns="50800" tIns="50800" rIns="50800" bIns="50800" rtlCol="0" anchor="ctr"/>
            <a:lstStyle/>
            <a:p>
              <a:pPr marL="0" marR="0" lvl="0" indent="0" algn="ctr" defTabSz="914400" rtl="0" eaLnBrk="1" fontAlgn="auto" latinLnBrk="0" hangingPunct="1">
                <a:lnSpc>
                  <a:spcPts val="3935"/>
                </a:lnSpc>
                <a:spcBef>
                  <a:spcPts val="0"/>
                </a:spcBef>
                <a:spcAft>
                  <a:spcPts val="0"/>
                </a:spcAft>
                <a:buClrTx/>
                <a:buSzTx/>
                <a:buFontTx/>
                <a:buNone/>
                <a:tabLst/>
                <a:defRPr/>
              </a:pPr>
              <a:r>
                <a:rPr kumimoji="0" lang="en-US" sz="3199" b="0" i="0" u="none" strike="noStrike" kern="1200" cap="none" spc="0" normalizeH="0" baseline="0" noProof="0" dirty="0">
                  <a:ln>
                    <a:noFill/>
                  </a:ln>
                  <a:solidFill>
                    <a:srgbClr val="000000"/>
                  </a:solidFill>
                  <a:effectLst/>
                  <a:uLnTx/>
                  <a:uFillTx/>
                  <a:latin typeface="Agrandir Narrow Bold"/>
                  <a:ea typeface="+mn-ea"/>
                  <a:cs typeface="+mn-cs"/>
                </a:rPr>
                <a:t>TRANSFORMADA DEFOURIER DE LA AUTOCORRELACIÓN</a:t>
              </a:r>
            </a:p>
          </p:txBody>
        </p:sp>
      </p:grpSp>
      <p:sp>
        <p:nvSpPr>
          <p:cNvPr id="10" name="TextBox 10"/>
          <p:cNvSpPr txBox="1"/>
          <p:nvPr/>
        </p:nvSpPr>
        <p:spPr>
          <a:xfrm>
            <a:off x="10617398" y="7910751"/>
            <a:ext cx="5218609" cy="863600"/>
          </a:xfrm>
          <a:prstGeom prst="rect">
            <a:avLst/>
          </a:prstGeom>
        </p:spPr>
        <p:txBody>
          <a:bodyPr lIns="0" tIns="0" rIns="0" bIns="0" rtlCol="0" anchor="t">
            <a:spAutoFit/>
          </a:bodyPr>
          <a:lstStyle/>
          <a:p>
            <a:pPr marL="0" marR="0" lvl="0" indent="0" algn="ctr" defTabSz="914400" rtl="0" eaLnBrk="1" fontAlgn="auto" latinLnBrk="0" hangingPunct="1">
              <a:lnSpc>
                <a:spcPts val="7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Open Sans Bold"/>
                <a:ea typeface="+mn-ea"/>
                <a:cs typeface="+mn-cs"/>
              </a:rPr>
              <a:t>PERIODOGRAMA</a:t>
            </a:r>
          </a:p>
        </p:txBody>
      </p:sp>
      <p:sp>
        <p:nvSpPr>
          <p:cNvPr id="11" name="TextBox 11"/>
          <p:cNvSpPr txBox="1"/>
          <p:nvPr/>
        </p:nvSpPr>
        <p:spPr>
          <a:xfrm>
            <a:off x="2494276" y="7910751"/>
            <a:ext cx="4488458" cy="863600"/>
          </a:xfrm>
          <a:prstGeom prst="rect">
            <a:avLst/>
          </a:prstGeom>
        </p:spPr>
        <p:txBody>
          <a:bodyPr lIns="0" tIns="0" rIns="0" bIns="0" rtlCol="0" anchor="t">
            <a:spAutoFit/>
          </a:bodyPr>
          <a:lstStyle/>
          <a:p>
            <a:pPr marL="0" marR="0" lvl="0" indent="0" algn="ctr" defTabSz="914400" rtl="0" eaLnBrk="1" fontAlgn="auto" latinLnBrk="0" hangingPunct="1">
              <a:lnSpc>
                <a:spcPts val="7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Open Sans Bold"/>
                <a:ea typeface="+mn-ea"/>
                <a:cs typeface="+mn-cs"/>
              </a:rPr>
              <a:t>PARAMÉTRICA</a:t>
            </a:r>
          </a:p>
        </p:txBody>
      </p:sp>
    </p:spTree>
    <p:extLst>
      <p:ext uri="{BB962C8B-B14F-4D97-AF65-F5344CB8AC3E}">
        <p14:creationId xmlns:p14="http://schemas.microsoft.com/office/powerpoint/2010/main" val="4664663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sp>
        <p:nvSpPr>
          <p:cNvPr id="4" name="TextBox 4"/>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Tree>
    <p:extLst>
      <p:ext uri="{BB962C8B-B14F-4D97-AF65-F5344CB8AC3E}">
        <p14:creationId xmlns:p14="http://schemas.microsoft.com/office/powerpoint/2010/main" val="29065930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grpSp>
        <p:nvGrpSpPr>
          <p:cNvPr id="4" name="Group 4"/>
          <p:cNvGrpSpPr/>
          <p:nvPr/>
        </p:nvGrpSpPr>
        <p:grpSpPr>
          <a:xfrm>
            <a:off x="647320" y="4391388"/>
            <a:ext cx="3086100" cy="1581876"/>
            <a:chOff x="0" y="0"/>
            <a:chExt cx="812800" cy="416626"/>
          </a:xfrm>
        </p:grpSpPr>
        <p:sp>
          <p:nvSpPr>
            <p:cNvPr id="5" name="Freeform 5"/>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6" name="TextBox 6"/>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8" name="TextBox 8"/>
          <p:cNvSpPr txBox="1"/>
          <p:nvPr/>
        </p:nvSpPr>
        <p:spPr>
          <a:xfrm>
            <a:off x="9797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(fija)</a:t>
            </a:r>
          </a:p>
        </p:txBody>
      </p:sp>
      <p:grpSp>
        <p:nvGrpSpPr>
          <p:cNvPr id="9" name="Group 9"/>
          <p:cNvGrpSpPr/>
          <p:nvPr/>
        </p:nvGrpSpPr>
        <p:grpSpPr>
          <a:xfrm>
            <a:off x="3733420" y="4352562"/>
            <a:ext cx="3086100" cy="1581876"/>
            <a:chOff x="0" y="0"/>
            <a:chExt cx="812800" cy="416626"/>
          </a:xfrm>
        </p:grpSpPr>
        <p:sp>
          <p:nvSpPr>
            <p:cNvPr id="10" name="Freeform 10"/>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11" name="TextBox 11"/>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40658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(móvil)</a:t>
            </a:r>
          </a:p>
        </p:txBody>
      </p:sp>
      <p:sp>
        <p:nvSpPr>
          <p:cNvPr id="15" name="AutoShape 15"/>
          <p:cNvSpPr/>
          <p:nvPr/>
        </p:nvSpPr>
        <p:spPr>
          <a:xfrm>
            <a:off x="647320" y="4042164"/>
            <a:ext cx="3086100" cy="0"/>
          </a:xfrm>
          <a:prstGeom prst="line">
            <a:avLst/>
          </a:prstGeom>
          <a:ln w="57150" cap="flat">
            <a:solidFill>
              <a:srgbClr val="00C4CC"/>
            </a:solidFill>
            <a:prstDash val="solid"/>
            <a:headEnd type="triangle" w="lg" len="med"/>
            <a:tailEnd type="triangle" w="lg" len="med"/>
          </a:ln>
        </p:spPr>
      </p:sp>
      <p:sp>
        <p:nvSpPr>
          <p:cNvPr id="16" name="AutoShape 16"/>
          <p:cNvSpPr/>
          <p:nvPr/>
        </p:nvSpPr>
        <p:spPr>
          <a:xfrm>
            <a:off x="3733420" y="4042164"/>
            <a:ext cx="3086100" cy="0"/>
          </a:xfrm>
          <a:prstGeom prst="line">
            <a:avLst/>
          </a:prstGeom>
          <a:ln w="57150" cap="flat">
            <a:solidFill>
              <a:srgbClr val="FFB923"/>
            </a:solidFill>
            <a:prstDash val="solid"/>
            <a:headEnd type="triangle" w="lg" len="med"/>
            <a:tailEnd type="triangle" w="lg" len="med"/>
          </a:ln>
        </p:spPr>
      </p:sp>
      <p:sp>
        <p:nvSpPr>
          <p:cNvPr id="17" name="TextBox 13"/>
          <p:cNvSpPr txBox="1"/>
          <p:nvPr/>
        </p:nvSpPr>
        <p:spPr>
          <a:xfrm>
            <a:off x="2005327" y="3299214"/>
            <a:ext cx="37008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C4CC"/>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00C4CC"/>
                </a:solidFill>
                <a:effectLst/>
                <a:uLnTx/>
                <a:uFillTx/>
                <a:latin typeface="Open Sans"/>
                <a:ea typeface="+mn-ea"/>
                <a:cs typeface="+mn-cs"/>
              </a:rPr>
              <a:t>R</a:t>
            </a:r>
            <a:endParaRPr kumimoji="0" lang="en-US" sz="3000" b="0" i="0" u="none" strike="noStrike" kern="1200" cap="none" spc="0" normalizeH="0" baseline="-25000" noProof="0" dirty="0">
              <a:ln>
                <a:noFill/>
              </a:ln>
              <a:solidFill>
                <a:srgbClr val="00C4CC"/>
              </a:solidFill>
              <a:effectLst/>
              <a:uLnTx/>
              <a:uFillTx/>
              <a:latin typeface="Open Sans"/>
              <a:ea typeface="+mn-ea"/>
              <a:cs typeface="+mn-cs"/>
            </a:endParaRPr>
          </a:p>
        </p:txBody>
      </p:sp>
      <p:sp>
        <p:nvSpPr>
          <p:cNvPr id="18" name="TextBox 14"/>
          <p:cNvSpPr txBox="1"/>
          <p:nvPr/>
        </p:nvSpPr>
        <p:spPr>
          <a:xfrm>
            <a:off x="5012433" y="3355323"/>
            <a:ext cx="528072" cy="50327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B923"/>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FFB923"/>
                </a:solidFill>
                <a:effectLst/>
                <a:uLnTx/>
                <a:uFillTx/>
                <a:latin typeface="Open Sans"/>
                <a:ea typeface="+mn-ea"/>
                <a:cs typeface="+mn-cs"/>
              </a:rPr>
              <a:t>T</a:t>
            </a:r>
            <a:endParaRPr kumimoji="0" lang="en-US" sz="3000" b="0" i="0" u="none" strike="noStrike" kern="1200" cap="none" spc="0" normalizeH="0" baseline="-25000" noProof="0" dirty="0">
              <a:ln>
                <a:noFill/>
              </a:ln>
              <a:solidFill>
                <a:srgbClr val="FFB923"/>
              </a:solidFill>
              <a:effectLst/>
              <a:uLnTx/>
              <a:uFillTx/>
              <a:latin typeface="Open Sans"/>
              <a:ea typeface="+mn-ea"/>
              <a:cs typeface="+mn-cs"/>
            </a:endParaRPr>
          </a:p>
        </p:txBody>
      </p:sp>
    </p:spTree>
    <p:extLst>
      <p:ext uri="{BB962C8B-B14F-4D97-AF65-F5344CB8AC3E}">
        <p14:creationId xmlns:p14="http://schemas.microsoft.com/office/powerpoint/2010/main" val="5213333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4637418" y="5510969"/>
            <a:ext cx="3092599" cy="2261583"/>
          </a:xfrm>
          <a:custGeom>
            <a:avLst/>
            <a:gdLst/>
            <a:ahLst/>
            <a:cxnLst/>
            <a:rect l="l" t="t" r="r" b="b"/>
            <a:pathLst>
              <a:path w="3092599" h="2261583">
                <a:moveTo>
                  <a:pt x="0" y="0"/>
                </a:moveTo>
                <a:lnTo>
                  <a:pt x="3092599" y="0"/>
                </a:lnTo>
                <a:lnTo>
                  <a:pt x="3092599" y="2261584"/>
                </a:lnTo>
                <a:lnTo>
                  <a:pt x="0" y="2261584"/>
                </a:lnTo>
                <a:lnTo>
                  <a:pt x="0" y="0"/>
                </a:lnTo>
                <a:close/>
              </a:path>
            </a:pathLst>
          </a:custGeom>
          <a:blipFill>
            <a:blip r:embed="rId3"/>
            <a:stretch>
              <a:fillRect l="-155215" t="-92924" r="-187285" b="-372644"/>
            </a:stretch>
          </a:blipFill>
        </p:spPr>
      </p:sp>
      <p:grpSp>
        <p:nvGrpSpPr>
          <p:cNvPr id="3" name="Group 3"/>
          <p:cNvGrpSpPr/>
          <p:nvPr/>
        </p:nvGrpSpPr>
        <p:grpSpPr>
          <a:xfrm>
            <a:off x="4641734" y="5860193"/>
            <a:ext cx="3086100" cy="1581876"/>
            <a:chOff x="0" y="0"/>
            <a:chExt cx="812800" cy="416626"/>
          </a:xfrm>
        </p:grpSpPr>
        <p:sp>
          <p:nvSpPr>
            <p:cNvPr id="4" name="Freeform 4"/>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5" name="TextBox 5"/>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0585908" y="5539544"/>
            <a:ext cx="3066857" cy="2107892"/>
          </a:xfrm>
          <a:custGeom>
            <a:avLst/>
            <a:gdLst/>
            <a:ahLst/>
            <a:cxnLst/>
            <a:rect l="l" t="t" r="r" b="b"/>
            <a:pathLst>
              <a:path w="3066857" h="2107892">
                <a:moveTo>
                  <a:pt x="0" y="0"/>
                </a:moveTo>
                <a:lnTo>
                  <a:pt x="3066857" y="0"/>
                </a:lnTo>
                <a:lnTo>
                  <a:pt x="3066857" y="2107893"/>
                </a:lnTo>
                <a:lnTo>
                  <a:pt x="0" y="2107893"/>
                </a:lnTo>
                <a:lnTo>
                  <a:pt x="0" y="0"/>
                </a:lnTo>
                <a:close/>
              </a:path>
            </a:pathLst>
          </a:custGeom>
          <a:blipFill>
            <a:blip r:embed="rId3"/>
            <a:stretch>
              <a:fillRect l="-258197" t="-99699" r="-88018" b="-407106"/>
            </a:stretch>
          </a:blipFill>
        </p:spPr>
      </p:sp>
      <p:grpSp>
        <p:nvGrpSpPr>
          <p:cNvPr id="7" name="Group 7"/>
          <p:cNvGrpSpPr/>
          <p:nvPr/>
        </p:nvGrpSpPr>
        <p:grpSpPr>
          <a:xfrm>
            <a:off x="10557983" y="5849942"/>
            <a:ext cx="3086100" cy="1581876"/>
            <a:chOff x="0" y="0"/>
            <a:chExt cx="812800" cy="416626"/>
          </a:xfrm>
        </p:grpSpPr>
        <p:sp>
          <p:nvSpPr>
            <p:cNvPr id="8" name="Freeform 8"/>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9" name="TextBox 9"/>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8373566" y="6144818"/>
            <a:ext cx="1543050" cy="1012627"/>
            <a:chOff x="0" y="0"/>
            <a:chExt cx="812800" cy="533400"/>
          </a:xfrm>
        </p:grpSpPr>
        <p:sp>
          <p:nvSpPr>
            <p:cNvPr id="11" name="Freeform 11"/>
            <p:cNvSpPr/>
            <p:nvPr/>
          </p:nvSpPr>
          <p:spPr>
            <a:xfrm>
              <a:off x="0" y="0"/>
              <a:ext cx="812800" cy="533400"/>
            </a:xfrm>
            <a:custGeom>
              <a:avLst/>
              <a:gdLst/>
              <a:ahLst/>
              <a:cxnLst/>
              <a:rect l="l" t="t" r="r" b="b"/>
              <a:pathLst>
                <a:path w="812800" h="5334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FFFFFF"/>
            </a:solidFill>
          </p:spPr>
        </p:sp>
        <p:sp>
          <p:nvSpPr>
            <p:cNvPr id="12" name="TextBox 12"/>
            <p:cNvSpPr txBox="1"/>
            <p:nvPr/>
          </p:nvSpPr>
          <p:spPr>
            <a:xfrm>
              <a:off x="101600" y="120650"/>
              <a:ext cx="609600" cy="273050"/>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14" name="TextBox 14"/>
          <p:cNvSpPr txBox="1"/>
          <p:nvPr/>
        </p:nvSpPr>
        <p:spPr>
          <a:xfrm>
            <a:off x="4974117" y="7963142"/>
            <a:ext cx="2421334" cy="10477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p:txBody>
      </p:sp>
      <p:sp>
        <p:nvSpPr>
          <p:cNvPr id="15" name="TextBox 15"/>
          <p:cNvSpPr txBox="1"/>
          <p:nvPr/>
        </p:nvSpPr>
        <p:spPr>
          <a:xfrm>
            <a:off x="10888184" y="7963142"/>
            <a:ext cx="2421334" cy="10477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p:txBody>
      </p:sp>
      <p:sp>
        <p:nvSpPr>
          <p:cNvPr id="16" name="TextBox 16"/>
          <p:cNvSpPr txBox="1"/>
          <p:nvPr/>
        </p:nvSpPr>
        <p:spPr>
          <a:xfrm>
            <a:off x="8759478" y="4293649"/>
            <a:ext cx="769045"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FFFFFF"/>
                </a:solidFill>
                <a:effectLst/>
                <a:uLnTx/>
                <a:uFillTx/>
                <a:latin typeface="Open Sans Bold"/>
                <a:ea typeface="+mn-ea"/>
                <a:cs typeface="+mn-cs"/>
              </a:rPr>
              <a:t>∆</a:t>
            </a:r>
          </a:p>
        </p:txBody>
      </p:sp>
      <p:sp>
        <p:nvSpPr>
          <p:cNvPr id="17" name="TextBox 17"/>
          <p:cNvSpPr txBox="1"/>
          <p:nvPr/>
        </p:nvSpPr>
        <p:spPr>
          <a:xfrm>
            <a:off x="2743794" y="3461799"/>
            <a:ext cx="12800412" cy="100330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Agrandir Narrow"/>
                <a:ea typeface="+mn-ea"/>
                <a:cs typeface="+mn-cs"/>
              </a:rPr>
              <a:t>COMPARACIÓN</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Agrandir Narrow"/>
                <a:ea typeface="+mn-ea"/>
                <a:cs typeface="+mn-cs"/>
              </a:rPr>
              <a:t>(Coef. de disimilitud)</a:t>
            </a:r>
          </a:p>
        </p:txBody>
      </p:sp>
    </p:spTree>
    <p:extLst>
      <p:ext uri="{BB962C8B-B14F-4D97-AF65-F5344CB8AC3E}">
        <p14:creationId xmlns:p14="http://schemas.microsoft.com/office/powerpoint/2010/main" val="26117396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3" name="TextBox 3"/>
          <p:cNvSpPr txBox="1"/>
          <p:nvPr/>
        </p:nvSpPr>
        <p:spPr>
          <a:xfrm>
            <a:off x="8759478" y="4293649"/>
            <a:ext cx="769045"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FFFFFF"/>
                </a:solidFill>
                <a:effectLst/>
                <a:uLnTx/>
                <a:uFillTx/>
                <a:latin typeface="Open Sans Bold"/>
                <a:ea typeface="+mn-ea"/>
                <a:cs typeface="+mn-cs"/>
              </a:rPr>
              <a:t>∆</a:t>
            </a:r>
          </a:p>
        </p:txBody>
      </p:sp>
      <p:sp>
        <p:nvSpPr>
          <p:cNvPr id="4" name="TextBox 4"/>
          <p:cNvSpPr txBox="1"/>
          <p:nvPr/>
        </p:nvSpPr>
        <p:spPr>
          <a:xfrm>
            <a:off x="2743794" y="3461799"/>
            <a:ext cx="12800412" cy="100330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Agrandir Narrow"/>
                <a:ea typeface="+mn-ea"/>
                <a:cs typeface="+mn-cs"/>
              </a:rPr>
              <a:t>COMPARACIÓN</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Agrandir Narrow"/>
                <a:ea typeface="+mn-ea"/>
                <a:cs typeface="+mn-cs"/>
              </a:rPr>
              <a:t>(Coef. de disimilitud)</a:t>
            </a:r>
          </a:p>
        </p:txBody>
      </p:sp>
      <p:sp>
        <p:nvSpPr>
          <p:cNvPr id="5" name="TextBox 5"/>
          <p:cNvSpPr txBox="1"/>
          <p:nvPr/>
        </p:nvSpPr>
        <p:spPr>
          <a:xfrm>
            <a:off x="2743794" y="6555518"/>
            <a:ext cx="12800412" cy="2381250"/>
          </a:xfrm>
          <a:prstGeom prst="rect">
            <a:avLst/>
          </a:prstGeom>
        </p:spPr>
        <p:txBody>
          <a:bodyPr lIns="0" tIns="0" rIns="0" bIns="0" rtlCol="0" anchor="t">
            <a:spAutoFit/>
          </a:bodyPr>
          <a:lstStyle/>
          <a:p>
            <a:pPr marL="0" marR="0" lvl="0" indent="0" algn="ctr" defTabSz="914400" rtl="0" eaLnBrk="1" fontAlgn="auto" latinLnBrk="0" hangingPunct="1">
              <a:lnSpc>
                <a:spcPts val="39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Bold"/>
                <a:ea typeface="+mn-ea"/>
                <a:cs typeface="+mn-cs"/>
              </a:rPr>
              <a:t>Si ∆ &gt; η: </a:t>
            </a:r>
            <a:r>
              <a:rPr kumimoji="0" lang="en-US" sz="3999" b="0" i="0" u="none" strike="noStrike" kern="1200" cap="none" spc="0" normalizeH="0" baseline="0" noProof="0">
                <a:ln>
                  <a:noFill/>
                </a:ln>
                <a:solidFill>
                  <a:srgbClr val="FFFFFF"/>
                </a:solidFill>
                <a:effectLst/>
                <a:uLnTx/>
                <a:uFillTx/>
                <a:latin typeface="Agrandir Narrow"/>
                <a:ea typeface="+mn-ea"/>
                <a:cs typeface="+mn-cs"/>
              </a:rPr>
              <a:t>Arranca un nuevo segmento</a:t>
            </a:r>
          </a:p>
          <a:p>
            <a:pPr marL="0" marR="0" lvl="0" indent="0" algn="ctr" defTabSz="914400" rtl="0" eaLnBrk="1" fontAlgn="auto" latinLnBrk="0" hangingPunct="1">
              <a:lnSpc>
                <a:spcPts val="3999"/>
              </a:lnSpc>
              <a:spcBef>
                <a:spcPts val="0"/>
              </a:spcBef>
              <a:spcAft>
                <a:spcPts val="0"/>
              </a:spcAft>
              <a:buClrTx/>
              <a:buSzTx/>
              <a:buFontTx/>
              <a:buNone/>
              <a:tabLst/>
              <a:defRPr/>
            </a:pPr>
            <a:endParaRPr kumimoji="0" lang="en-US" sz="3999" b="0" i="0" u="none" strike="noStrike" kern="1200" cap="none" spc="0" normalizeH="0" baseline="0" noProof="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39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Bold"/>
                <a:ea typeface="+mn-ea"/>
                <a:cs typeface="+mn-cs"/>
              </a:rPr>
              <a:t>Si ∆ &lt; η: </a:t>
            </a:r>
            <a:r>
              <a:rPr kumimoji="0" lang="en-US" sz="3999" b="0" i="0" u="none" strike="noStrike" kern="1200" cap="none" spc="0" normalizeH="0" baseline="0" noProof="0">
                <a:ln>
                  <a:noFill/>
                </a:ln>
                <a:solidFill>
                  <a:srgbClr val="FFFFFF"/>
                </a:solidFill>
                <a:effectLst/>
                <a:uLnTx/>
                <a:uFillTx/>
                <a:latin typeface="Agrandir Narrow"/>
                <a:ea typeface="+mn-ea"/>
                <a:cs typeface="+mn-cs"/>
              </a:rPr>
              <a:t>Sigo evaluando el siguiente segmento</a:t>
            </a:r>
          </a:p>
          <a:p>
            <a:pPr marL="0" marR="0" lvl="0" indent="0" algn="ctr" defTabSz="914400" rtl="0" eaLnBrk="1" fontAlgn="auto" latinLnBrk="0" hangingPunct="1">
              <a:lnSpc>
                <a:spcPts val="3999"/>
              </a:lnSpc>
              <a:spcBef>
                <a:spcPts val="0"/>
              </a:spcBef>
              <a:spcAft>
                <a:spcPts val="0"/>
              </a:spcAft>
              <a:buClrTx/>
              <a:buSzTx/>
              <a:buFontTx/>
              <a:buNone/>
              <a:tabLst/>
              <a:defRPr/>
            </a:pPr>
            <a:endParaRPr kumimoji="0" lang="en-US" sz="3999" b="0" i="0" u="none" strike="noStrike" kern="1200" cap="none" spc="0" normalizeH="0" baseline="0" noProof="0">
              <a:ln>
                <a:noFill/>
              </a:ln>
              <a:solidFill>
                <a:srgbClr val="FFFFFF"/>
              </a:solidFill>
              <a:effectLst/>
              <a:uLnTx/>
              <a:uFillTx/>
              <a:latin typeface="Agrandir Narrow"/>
              <a:ea typeface="+mn-ea"/>
              <a:cs typeface="+mn-cs"/>
            </a:endParaRP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grandir Narrow"/>
                <a:ea typeface="+mn-ea"/>
                <a:cs typeface="+mn-cs"/>
              </a:rPr>
              <a:t>η = umbral preseteado</a:t>
            </a:r>
          </a:p>
        </p:txBody>
      </p:sp>
    </p:spTree>
    <p:extLst>
      <p:ext uri="{BB962C8B-B14F-4D97-AF65-F5344CB8AC3E}">
        <p14:creationId xmlns:p14="http://schemas.microsoft.com/office/powerpoint/2010/main" val="12202648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grpSp>
        <p:nvGrpSpPr>
          <p:cNvPr id="4" name="Group 4"/>
          <p:cNvGrpSpPr/>
          <p:nvPr/>
        </p:nvGrpSpPr>
        <p:grpSpPr>
          <a:xfrm>
            <a:off x="647320" y="4391388"/>
            <a:ext cx="3086100" cy="1581876"/>
            <a:chOff x="0" y="0"/>
            <a:chExt cx="812800" cy="416626"/>
          </a:xfrm>
        </p:grpSpPr>
        <p:sp>
          <p:nvSpPr>
            <p:cNvPr id="5" name="Freeform 5"/>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6" name="TextBox 6"/>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8" name="TextBox 8"/>
          <p:cNvSpPr txBox="1"/>
          <p:nvPr/>
        </p:nvSpPr>
        <p:spPr>
          <a:xfrm>
            <a:off x="9797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(fija)</a:t>
            </a:r>
          </a:p>
        </p:txBody>
      </p:sp>
      <p:grpSp>
        <p:nvGrpSpPr>
          <p:cNvPr id="9" name="Group 9"/>
          <p:cNvGrpSpPr/>
          <p:nvPr/>
        </p:nvGrpSpPr>
        <p:grpSpPr>
          <a:xfrm>
            <a:off x="5416719" y="4352562"/>
            <a:ext cx="3086100" cy="1581876"/>
            <a:chOff x="0" y="0"/>
            <a:chExt cx="812800" cy="416626"/>
          </a:xfrm>
        </p:grpSpPr>
        <p:sp>
          <p:nvSpPr>
            <p:cNvPr id="10" name="Freeform 10"/>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11" name="TextBox 11"/>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57491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(móvil)</a:t>
            </a:r>
          </a:p>
        </p:txBody>
      </p:sp>
      <p:sp>
        <p:nvSpPr>
          <p:cNvPr id="15" name="AutoShape 15"/>
          <p:cNvSpPr/>
          <p:nvPr/>
        </p:nvSpPr>
        <p:spPr>
          <a:xfrm>
            <a:off x="647320" y="4042164"/>
            <a:ext cx="3086100" cy="0"/>
          </a:xfrm>
          <a:prstGeom prst="line">
            <a:avLst/>
          </a:prstGeom>
          <a:ln w="57150" cap="flat">
            <a:solidFill>
              <a:srgbClr val="00C4CC"/>
            </a:solidFill>
            <a:prstDash val="solid"/>
            <a:headEnd type="triangle" w="lg" len="med"/>
            <a:tailEnd type="triangle" w="lg" len="med"/>
          </a:ln>
        </p:spPr>
      </p:sp>
      <p:sp>
        <p:nvSpPr>
          <p:cNvPr id="16" name="AutoShape 16"/>
          <p:cNvSpPr/>
          <p:nvPr/>
        </p:nvSpPr>
        <p:spPr>
          <a:xfrm>
            <a:off x="5416719" y="4042164"/>
            <a:ext cx="3086100" cy="0"/>
          </a:xfrm>
          <a:prstGeom prst="line">
            <a:avLst/>
          </a:prstGeom>
          <a:ln w="57150" cap="flat">
            <a:solidFill>
              <a:srgbClr val="FFB923"/>
            </a:solidFill>
            <a:prstDash val="solid"/>
            <a:headEnd type="triangle" w="lg" len="med"/>
            <a:tailEnd type="triangle" w="lg" len="med"/>
          </a:ln>
        </p:spPr>
      </p:sp>
      <p:sp>
        <p:nvSpPr>
          <p:cNvPr id="17" name="TextBox 13"/>
          <p:cNvSpPr txBox="1"/>
          <p:nvPr/>
        </p:nvSpPr>
        <p:spPr>
          <a:xfrm>
            <a:off x="2005327" y="3299214"/>
            <a:ext cx="37008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C4CC"/>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00C4CC"/>
                </a:solidFill>
                <a:effectLst/>
                <a:uLnTx/>
                <a:uFillTx/>
                <a:latin typeface="Open Sans"/>
                <a:ea typeface="+mn-ea"/>
                <a:cs typeface="+mn-cs"/>
              </a:rPr>
              <a:t>R</a:t>
            </a:r>
            <a:endParaRPr kumimoji="0" lang="en-US" sz="3000" b="0" i="0" u="none" strike="noStrike" kern="1200" cap="none" spc="0" normalizeH="0" baseline="-25000" noProof="0" dirty="0">
              <a:ln>
                <a:noFill/>
              </a:ln>
              <a:solidFill>
                <a:srgbClr val="00C4CC"/>
              </a:solidFill>
              <a:effectLst/>
              <a:uLnTx/>
              <a:uFillTx/>
              <a:latin typeface="Open Sans"/>
              <a:ea typeface="+mn-ea"/>
              <a:cs typeface="+mn-cs"/>
            </a:endParaRPr>
          </a:p>
        </p:txBody>
      </p:sp>
      <p:sp>
        <p:nvSpPr>
          <p:cNvPr id="18" name="TextBox 14"/>
          <p:cNvSpPr txBox="1"/>
          <p:nvPr/>
        </p:nvSpPr>
        <p:spPr>
          <a:xfrm>
            <a:off x="6629400" y="3299214"/>
            <a:ext cx="528072" cy="50327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B923"/>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FFB923"/>
                </a:solidFill>
                <a:effectLst/>
                <a:uLnTx/>
                <a:uFillTx/>
                <a:latin typeface="Open Sans"/>
                <a:ea typeface="+mn-ea"/>
                <a:cs typeface="+mn-cs"/>
              </a:rPr>
              <a:t>T</a:t>
            </a:r>
            <a:endParaRPr kumimoji="0" lang="en-US" sz="3000" b="0" i="0" u="none" strike="noStrike" kern="1200" cap="none" spc="0" normalizeH="0" baseline="-25000" noProof="0" dirty="0">
              <a:ln>
                <a:noFill/>
              </a:ln>
              <a:solidFill>
                <a:srgbClr val="FFB923"/>
              </a:solidFill>
              <a:effectLst/>
              <a:uLnTx/>
              <a:uFillTx/>
              <a:latin typeface="Open Sans"/>
              <a:ea typeface="+mn-ea"/>
              <a:cs typeface="+mn-cs"/>
            </a:endParaRPr>
          </a:p>
        </p:txBody>
      </p:sp>
    </p:spTree>
    <p:extLst>
      <p:ext uri="{BB962C8B-B14F-4D97-AF65-F5344CB8AC3E}">
        <p14:creationId xmlns:p14="http://schemas.microsoft.com/office/powerpoint/2010/main" val="9796555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grpSp>
        <p:nvGrpSpPr>
          <p:cNvPr id="4" name="Group 4"/>
          <p:cNvGrpSpPr/>
          <p:nvPr/>
        </p:nvGrpSpPr>
        <p:grpSpPr>
          <a:xfrm>
            <a:off x="647320" y="4391388"/>
            <a:ext cx="3086100" cy="1581876"/>
            <a:chOff x="0" y="0"/>
            <a:chExt cx="812800" cy="416626"/>
          </a:xfrm>
        </p:grpSpPr>
        <p:sp>
          <p:nvSpPr>
            <p:cNvPr id="5" name="Freeform 5"/>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6" name="TextBox 6"/>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8" name="TextBox 8"/>
          <p:cNvSpPr txBox="1"/>
          <p:nvPr/>
        </p:nvSpPr>
        <p:spPr>
          <a:xfrm>
            <a:off x="9797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(fija)</a:t>
            </a:r>
          </a:p>
        </p:txBody>
      </p:sp>
      <p:grpSp>
        <p:nvGrpSpPr>
          <p:cNvPr id="9" name="Group 9"/>
          <p:cNvGrpSpPr/>
          <p:nvPr/>
        </p:nvGrpSpPr>
        <p:grpSpPr>
          <a:xfrm>
            <a:off x="5416719" y="4352562"/>
            <a:ext cx="3086100" cy="1581876"/>
            <a:chOff x="0" y="0"/>
            <a:chExt cx="812800" cy="416626"/>
          </a:xfrm>
        </p:grpSpPr>
        <p:sp>
          <p:nvSpPr>
            <p:cNvPr id="10" name="Freeform 10"/>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11" name="TextBox 11"/>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57491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(móvil)</a:t>
            </a:r>
          </a:p>
        </p:txBody>
      </p:sp>
      <p:sp>
        <p:nvSpPr>
          <p:cNvPr id="13" name="TextBox 13"/>
          <p:cNvSpPr txBox="1"/>
          <p:nvPr/>
        </p:nvSpPr>
        <p:spPr>
          <a:xfrm>
            <a:off x="2005327" y="3299214"/>
            <a:ext cx="37008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C4CC"/>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00C4CC"/>
                </a:solidFill>
                <a:effectLst/>
                <a:uLnTx/>
                <a:uFillTx/>
                <a:latin typeface="Open Sans"/>
                <a:ea typeface="+mn-ea"/>
                <a:cs typeface="+mn-cs"/>
              </a:rPr>
              <a:t>R</a:t>
            </a:r>
            <a:endParaRPr kumimoji="0" lang="en-US" sz="3000" b="0" i="0" u="none" strike="noStrike" kern="1200" cap="none" spc="0" normalizeH="0" baseline="-25000" noProof="0" dirty="0">
              <a:ln>
                <a:noFill/>
              </a:ln>
              <a:solidFill>
                <a:srgbClr val="00C4CC"/>
              </a:solidFill>
              <a:effectLst/>
              <a:uLnTx/>
              <a:uFillTx/>
              <a:latin typeface="Open Sans"/>
              <a:ea typeface="+mn-ea"/>
              <a:cs typeface="+mn-cs"/>
            </a:endParaRPr>
          </a:p>
        </p:txBody>
      </p:sp>
      <p:sp>
        <p:nvSpPr>
          <p:cNvPr id="15" name="AutoShape 15"/>
          <p:cNvSpPr/>
          <p:nvPr/>
        </p:nvSpPr>
        <p:spPr>
          <a:xfrm>
            <a:off x="647320" y="4042164"/>
            <a:ext cx="3086100" cy="0"/>
          </a:xfrm>
          <a:prstGeom prst="line">
            <a:avLst/>
          </a:prstGeom>
          <a:ln w="57150" cap="flat">
            <a:solidFill>
              <a:srgbClr val="00C4CC"/>
            </a:solidFill>
            <a:prstDash val="solid"/>
            <a:headEnd type="triangle" w="lg" len="med"/>
            <a:tailEnd type="triangle" w="lg" len="med"/>
          </a:ln>
        </p:spPr>
      </p:sp>
      <p:sp>
        <p:nvSpPr>
          <p:cNvPr id="16" name="AutoShape 16"/>
          <p:cNvSpPr/>
          <p:nvPr/>
        </p:nvSpPr>
        <p:spPr>
          <a:xfrm>
            <a:off x="5416719" y="4042164"/>
            <a:ext cx="3086100" cy="0"/>
          </a:xfrm>
          <a:prstGeom prst="line">
            <a:avLst/>
          </a:prstGeom>
          <a:ln w="57150" cap="flat">
            <a:solidFill>
              <a:srgbClr val="FFB923"/>
            </a:solidFill>
            <a:prstDash val="solid"/>
            <a:headEnd type="triangle" w="lg" len="med"/>
            <a:tailEnd type="triangle" w="lg" len="med"/>
          </a:ln>
        </p:spPr>
      </p:sp>
      <p:sp>
        <p:nvSpPr>
          <p:cNvPr id="17" name="TextBox 17"/>
          <p:cNvSpPr txBox="1"/>
          <p:nvPr/>
        </p:nvSpPr>
        <p:spPr>
          <a:xfrm>
            <a:off x="13148093" y="7278163"/>
            <a:ext cx="769045" cy="1566544"/>
          </a:xfrm>
          <a:prstGeom prst="rect">
            <a:avLst/>
          </a:prstGeom>
        </p:spPr>
        <p:txBody>
          <a:bodyPr lIns="0" tIns="0" rIns="0" bIns="0" rtlCol="0" anchor="t">
            <a:spAutoFit/>
          </a:bodyPr>
          <a:lstStyle/>
          <a:p>
            <a:pPr marL="0" marR="0" lvl="0" indent="0" algn="ctr" defTabSz="914400" rtl="0" eaLnBrk="1" fontAlgn="auto" latinLnBrk="0" hangingPunct="1">
              <a:lnSpc>
                <a:spcPts val="12880"/>
              </a:lnSpc>
              <a:spcBef>
                <a:spcPts val="0"/>
              </a:spcBef>
              <a:spcAft>
                <a:spcPts val="0"/>
              </a:spcAft>
              <a:buClrTx/>
              <a:buSzTx/>
              <a:buFontTx/>
              <a:buNone/>
              <a:tabLst/>
              <a:defRPr/>
            </a:pPr>
            <a:r>
              <a:rPr kumimoji="0" lang="en-US" sz="9200" b="0" i="0" u="none" strike="noStrike" kern="1200" cap="none" spc="0" normalizeH="0" baseline="0" noProof="0">
                <a:ln>
                  <a:noFill/>
                </a:ln>
                <a:solidFill>
                  <a:srgbClr val="FFFFFF"/>
                </a:solidFill>
                <a:effectLst/>
                <a:uLnTx/>
                <a:uFillTx/>
                <a:latin typeface="Open Sans Bold"/>
                <a:ea typeface="+mn-ea"/>
                <a:cs typeface="+mn-cs"/>
              </a:rPr>
              <a:t>∆</a:t>
            </a:r>
          </a:p>
        </p:txBody>
      </p:sp>
      <p:sp>
        <p:nvSpPr>
          <p:cNvPr id="18" name="TextBox 18"/>
          <p:cNvSpPr txBox="1"/>
          <p:nvPr/>
        </p:nvSpPr>
        <p:spPr>
          <a:xfrm>
            <a:off x="7132410" y="6446313"/>
            <a:ext cx="12800412" cy="100330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Agrandir Narrow"/>
                <a:ea typeface="+mn-ea"/>
                <a:cs typeface="+mn-cs"/>
              </a:rPr>
              <a:t>COMPARACIÓN</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Agrandir Narrow"/>
                <a:ea typeface="+mn-ea"/>
                <a:cs typeface="+mn-cs"/>
              </a:rPr>
              <a:t>(Coef. de disimilitud)</a:t>
            </a:r>
          </a:p>
        </p:txBody>
      </p:sp>
      <p:sp>
        <p:nvSpPr>
          <p:cNvPr id="19" name="TextBox 19"/>
          <p:cNvSpPr txBox="1"/>
          <p:nvPr/>
        </p:nvSpPr>
        <p:spPr>
          <a:xfrm>
            <a:off x="7132410" y="8899525"/>
            <a:ext cx="12800412" cy="56515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Agrandir Narrow"/>
                <a:ea typeface="+mn-ea"/>
                <a:cs typeface="+mn-cs"/>
              </a:rPr>
              <a:t>¿Supera η?</a:t>
            </a:r>
          </a:p>
        </p:txBody>
      </p:sp>
      <p:sp>
        <p:nvSpPr>
          <p:cNvPr id="20" name="TextBox 14"/>
          <p:cNvSpPr txBox="1"/>
          <p:nvPr/>
        </p:nvSpPr>
        <p:spPr>
          <a:xfrm>
            <a:off x="6629400" y="3299214"/>
            <a:ext cx="528072" cy="50327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B923"/>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FFB923"/>
                </a:solidFill>
                <a:effectLst/>
                <a:uLnTx/>
                <a:uFillTx/>
                <a:latin typeface="Open Sans"/>
                <a:ea typeface="+mn-ea"/>
                <a:cs typeface="+mn-cs"/>
              </a:rPr>
              <a:t>T</a:t>
            </a:r>
            <a:endParaRPr kumimoji="0" lang="en-US" sz="3000" b="0" i="0" u="none" strike="noStrike" kern="1200" cap="none" spc="0" normalizeH="0" baseline="-25000" noProof="0" dirty="0">
              <a:ln>
                <a:noFill/>
              </a:ln>
              <a:solidFill>
                <a:srgbClr val="FFB923"/>
              </a:solidFill>
              <a:effectLst/>
              <a:uLnTx/>
              <a:uFillTx/>
              <a:latin typeface="Open Sans"/>
              <a:ea typeface="+mn-ea"/>
              <a:cs typeface="+mn-cs"/>
            </a:endParaRPr>
          </a:p>
        </p:txBody>
      </p:sp>
    </p:spTree>
    <p:extLst>
      <p:ext uri="{BB962C8B-B14F-4D97-AF65-F5344CB8AC3E}">
        <p14:creationId xmlns:p14="http://schemas.microsoft.com/office/powerpoint/2010/main" val="36684372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grpSp>
        <p:nvGrpSpPr>
          <p:cNvPr id="4" name="Group 4"/>
          <p:cNvGrpSpPr/>
          <p:nvPr/>
        </p:nvGrpSpPr>
        <p:grpSpPr>
          <a:xfrm>
            <a:off x="647320" y="4391388"/>
            <a:ext cx="3086100" cy="1581876"/>
            <a:chOff x="0" y="0"/>
            <a:chExt cx="812800" cy="416626"/>
          </a:xfrm>
        </p:grpSpPr>
        <p:sp>
          <p:nvSpPr>
            <p:cNvPr id="5" name="Freeform 5"/>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6" name="TextBox 6"/>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8" name="TextBox 8"/>
          <p:cNvSpPr txBox="1"/>
          <p:nvPr/>
        </p:nvSpPr>
        <p:spPr>
          <a:xfrm>
            <a:off x="9797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(fija)</a:t>
            </a:r>
          </a:p>
        </p:txBody>
      </p:sp>
      <p:grpSp>
        <p:nvGrpSpPr>
          <p:cNvPr id="9" name="Group 9"/>
          <p:cNvGrpSpPr/>
          <p:nvPr/>
        </p:nvGrpSpPr>
        <p:grpSpPr>
          <a:xfrm>
            <a:off x="6233243" y="4352562"/>
            <a:ext cx="3086100" cy="1581876"/>
            <a:chOff x="0" y="0"/>
            <a:chExt cx="812800" cy="416626"/>
          </a:xfrm>
        </p:grpSpPr>
        <p:sp>
          <p:nvSpPr>
            <p:cNvPr id="10" name="Freeform 10"/>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11" name="TextBox 11"/>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6565626"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(móvil)</a:t>
            </a:r>
          </a:p>
        </p:txBody>
      </p:sp>
      <p:sp>
        <p:nvSpPr>
          <p:cNvPr id="15" name="AutoShape 15"/>
          <p:cNvSpPr/>
          <p:nvPr/>
        </p:nvSpPr>
        <p:spPr>
          <a:xfrm>
            <a:off x="647320" y="4042164"/>
            <a:ext cx="3086100" cy="0"/>
          </a:xfrm>
          <a:prstGeom prst="line">
            <a:avLst/>
          </a:prstGeom>
          <a:ln w="57150" cap="flat">
            <a:solidFill>
              <a:srgbClr val="00C4CC"/>
            </a:solidFill>
            <a:prstDash val="solid"/>
            <a:headEnd type="triangle" w="lg" len="med"/>
            <a:tailEnd type="triangle" w="lg" len="med"/>
          </a:ln>
        </p:spPr>
      </p:sp>
      <p:sp>
        <p:nvSpPr>
          <p:cNvPr id="16" name="AutoShape 16"/>
          <p:cNvSpPr/>
          <p:nvPr/>
        </p:nvSpPr>
        <p:spPr>
          <a:xfrm>
            <a:off x="6233243" y="4042164"/>
            <a:ext cx="3086100" cy="0"/>
          </a:xfrm>
          <a:prstGeom prst="line">
            <a:avLst/>
          </a:prstGeom>
          <a:ln w="57150" cap="flat">
            <a:solidFill>
              <a:srgbClr val="FFB923"/>
            </a:solidFill>
            <a:prstDash val="solid"/>
            <a:headEnd type="triangle" w="lg" len="med"/>
            <a:tailEnd type="triangle" w="lg" len="med"/>
          </a:ln>
        </p:spPr>
      </p:sp>
      <p:sp>
        <p:nvSpPr>
          <p:cNvPr id="17" name="TextBox 13"/>
          <p:cNvSpPr txBox="1"/>
          <p:nvPr/>
        </p:nvSpPr>
        <p:spPr>
          <a:xfrm>
            <a:off x="2005327" y="3299214"/>
            <a:ext cx="37008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C4CC"/>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00C4CC"/>
                </a:solidFill>
                <a:effectLst/>
                <a:uLnTx/>
                <a:uFillTx/>
                <a:latin typeface="Open Sans"/>
                <a:ea typeface="+mn-ea"/>
                <a:cs typeface="+mn-cs"/>
              </a:rPr>
              <a:t>R</a:t>
            </a:r>
            <a:endParaRPr kumimoji="0" lang="en-US" sz="3000" b="0" i="0" u="none" strike="noStrike" kern="1200" cap="none" spc="0" normalizeH="0" baseline="-25000" noProof="0" dirty="0">
              <a:ln>
                <a:noFill/>
              </a:ln>
              <a:solidFill>
                <a:srgbClr val="00C4CC"/>
              </a:solidFill>
              <a:effectLst/>
              <a:uLnTx/>
              <a:uFillTx/>
              <a:latin typeface="Open Sans"/>
              <a:ea typeface="+mn-ea"/>
              <a:cs typeface="+mn-cs"/>
            </a:endParaRPr>
          </a:p>
        </p:txBody>
      </p:sp>
      <p:sp>
        <p:nvSpPr>
          <p:cNvPr id="18" name="TextBox 14"/>
          <p:cNvSpPr txBox="1"/>
          <p:nvPr/>
        </p:nvSpPr>
        <p:spPr>
          <a:xfrm>
            <a:off x="7512257" y="3299214"/>
            <a:ext cx="528072" cy="50327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B923"/>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FFB923"/>
                </a:solidFill>
                <a:effectLst/>
                <a:uLnTx/>
                <a:uFillTx/>
                <a:latin typeface="Open Sans"/>
                <a:ea typeface="+mn-ea"/>
                <a:cs typeface="+mn-cs"/>
              </a:rPr>
              <a:t>T</a:t>
            </a:r>
            <a:endParaRPr kumimoji="0" lang="en-US" sz="3000" b="0" i="0" u="none" strike="noStrike" kern="1200" cap="none" spc="0" normalizeH="0" baseline="-25000" noProof="0" dirty="0">
              <a:ln>
                <a:noFill/>
              </a:ln>
              <a:solidFill>
                <a:srgbClr val="FFB923"/>
              </a:solidFill>
              <a:effectLst/>
              <a:uLnTx/>
              <a:uFillTx/>
              <a:latin typeface="Open Sans"/>
              <a:ea typeface="+mn-ea"/>
              <a:cs typeface="+mn-cs"/>
            </a:endParaRPr>
          </a:p>
        </p:txBody>
      </p:sp>
    </p:spTree>
    <p:extLst>
      <p:ext uri="{BB962C8B-B14F-4D97-AF65-F5344CB8AC3E}">
        <p14:creationId xmlns:p14="http://schemas.microsoft.com/office/powerpoint/2010/main" val="646272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grpSp>
        <p:nvGrpSpPr>
          <p:cNvPr id="4" name="Group 4"/>
          <p:cNvGrpSpPr/>
          <p:nvPr/>
        </p:nvGrpSpPr>
        <p:grpSpPr>
          <a:xfrm>
            <a:off x="647320" y="4391388"/>
            <a:ext cx="3086100" cy="1581876"/>
            <a:chOff x="0" y="0"/>
            <a:chExt cx="812800" cy="416626"/>
          </a:xfrm>
        </p:grpSpPr>
        <p:sp>
          <p:nvSpPr>
            <p:cNvPr id="5" name="Freeform 5"/>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6" name="TextBox 6"/>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8" name="TextBox 8"/>
          <p:cNvSpPr txBox="1"/>
          <p:nvPr/>
        </p:nvSpPr>
        <p:spPr>
          <a:xfrm>
            <a:off x="9797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(fija)</a:t>
            </a:r>
          </a:p>
        </p:txBody>
      </p:sp>
      <p:grpSp>
        <p:nvGrpSpPr>
          <p:cNvPr id="9" name="Group 9"/>
          <p:cNvGrpSpPr/>
          <p:nvPr/>
        </p:nvGrpSpPr>
        <p:grpSpPr>
          <a:xfrm>
            <a:off x="7633418" y="4352562"/>
            <a:ext cx="3086100" cy="1581876"/>
            <a:chOff x="0" y="0"/>
            <a:chExt cx="812800" cy="416626"/>
          </a:xfrm>
        </p:grpSpPr>
        <p:sp>
          <p:nvSpPr>
            <p:cNvPr id="10" name="Freeform 10"/>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11" name="TextBox 11"/>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7965801"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(móvil)</a:t>
            </a:r>
          </a:p>
        </p:txBody>
      </p:sp>
      <p:sp>
        <p:nvSpPr>
          <p:cNvPr id="15" name="AutoShape 15"/>
          <p:cNvSpPr/>
          <p:nvPr/>
        </p:nvSpPr>
        <p:spPr>
          <a:xfrm>
            <a:off x="647320" y="4042164"/>
            <a:ext cx="3086100" cy="0"/>
          </a:xfrm>
          <a:prstGeom prst="line">
            <a:avLst/>
          </a:prstGeom>
          <a:ln w="57150" cap="flat">
            <a:solidFill>
              <a:srgbClr val="00C4CC"/>
            </a:solidFill>
            <a:prstDash val="solid"/>
            <a:headEnd type="triangle" w="lg" len="med"/>
            <a:tailEnd type="triangle" w="lg" len="med"/>
          </a:ln>
        </p:spPr>
      </p:sp>
      <p:sp>
        <p:nvSpPr>
          <p:cNvPr id="16" name="AutoShape 16"/>
          <p:cNvSpPr/>
          <p:nvPr/>
        </p:nvSpPr>
        <p:spPr>
          <a:xfrm>
            <a:off x="7633418" y="4042164"/>
            <a:ext cx="3086100" cy="0"/>
          </a:xfrm>
          <a:prstGeom prst="line">
            <a:avLst/>
          </a:prstGeom>
          <a:ln w="57150" cap="flat">
            <a:solidFill>
              <a:srgbClr val="FFB923"/>
            </a:solidFill>
            <a:prstDash val="solid"/>
            <a:headEnd type="triangle" w="lg" len="med"/>
            <a:tailEnd type="triangle" w="lg" len="med"/>
          </a:ln>
        </p:spPr>
      </p:sp>
      <p:sp>
        <p:nvSpPr>
          <p:cNvPr id="17" name="TextBox 13"/>
          <p:cNvSpPr txBox="1"/>
          <p:nvPr/>
        </p:nvSpPr>
        <p:spPr>
          <a:xfrm>
            <a:off x="2005327" y="3299214"/>
            <a:ext cx="37008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C4CC"/>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00C4CC"/>
                </a:solidFill>
                <a:effectLst/>
                <a:uLnTx/>
                <a:uFillTx/>
                <a:latin typeface="Open Sans"/>
                <a:ea typeface="+mn-ea"/>
                <a:cs typeface="+mn-cs"/>
              </a:rPr>
              <a:t>R</a:t>
            </a:r>
            <a:endParaRPr kumimoji="0" lang="en-US" sz="3000" b="0" i="0" u="none" strike="noStrike" kern="1200" cap="none" spc="0" normalizeH="0" baseline="-25000" noProof="0" dirty="0">
              <a:ln>
                <a:noFill/>
              </a:ln>
              <a:solidFill>
                <a:srgbClr val="00C4CC"/>
              </a:solidFill>
              <a:effectLst/>
              <a:uLnTx/>
              <a:uFillTx/>
              <a:latin typeface="Open Sans"/>
              <a:ea typeface="+mn-ea"/>
              <a:cs typeface="+mn-cs"/>
            </a:endParaRPr>
          </a:p>
        </p:txBody>
      </p:sp>
      <p:sp>
        <p:nvSpPr>
          <p:cNvPr id="18" name="TextBox 14"/>
          <p:cNvSpPr txBox="1"/>
          <p:nvPr/>
        </p:nvSpPr>
        <p:spPr>
          <a:xfrm>
            <a:off x="8912432" y="3310285"/>
            <a:ext cx="528072" cy="50327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B923"/>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FFB923"/>
                </a:solidFill>
                <a:effectLst/>
                <a:uLnTx/>
                <a:uFillTx/>
                <a:latin typeface="Open Sans"/>
                <a:ea typeface="+mn-ea"/>
                <a:cs typeface="+mn-cs"/>
              </a:rPr>
              <a:t>T</a:t>
            </a:r>
            <a:endParaRPr kumimoji="0" lang="en-US" sz="3000" b="0" i="0" u="none" strike="noStrike" kern="1200" cap="none" spc="0" normalizeH="0" baseline="-25000" noProof="0" dirty="0">
              <a:ln>
                <a:noFill/>
              </a:ln>
              <a:solidFill>
                <a:srgbClr val="FFB923"/>
              </a:solidFill>
              <a:effectLst/>
              <a:uLnTx/>
              <a:uFillTx/>
              <a:latin typeface="Open Sans"/>
              <a:ea typeface="+mn-ea"/>
              <a:cs typeface="+mn-cs"/>
            </a:endParaRPr>
          </a:p>
        </p:txBody>
      </p:sp>
    </p:spTree>
    <p:extLst>
      <p:ext uri="{BB962C8B-B14F-4D97-AF65-F5344CB8AC3E}">
        <p14:creationId xmlns:p14="http://schemas.microsoft.com/office/powerpoint/2010/main" val="8058255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7375657" y="4066156"/>
            <a:ext cx="2189724" cy="2154688"/>
          </a:xfrm>
          <a:custGeom>
            <a:avLst/>
            <a:gdLst/>
            <a:ahLst/>
            <a:cxnLst/>
            <a:rect l="l" t="t" r="r" b="b"/>
            <a:pathLst>
              <a:path w="2189724" h="2154688">
                <a:moveTo>
                  <a:pt x="0" y="0"/>
                </a:moveTo>
                <a:lnTo>
                  <a:pt x="2189724" y="0"/>
                </a:lnTo>
                <a:lnTo>
                  <a:pt x="2189724" y="2154688"/>
                </a:lnTo>
                <a:lnTo>
                  <a:pt x="0" y="2154688"/>
                </a:lnTo>
                <a:lnTo>
                  <a:pt x="0" y="0"/>
                </a:lnTo>
                <a:close/>
              </a:path>
            </a:pathLst>
          </a:custGeom>
          <a:blipFill>
            <a:blip r:embed="rId3"/>
            <a:stretch>
              <a:fillRect/>
            </a:stretch>
          </a:blipFill>
        </p:spPr>
        <p:txBody>
          <a:bodyPr/>
          <a:lstStyle/>
          <a:p>
            <a:endParaRPr lang="es-ES_tradnl"/>
          </a:p>
        </p:txBody>
      </p:sp>
      <p:sp>
        <p:nvSpPr>
          <p:cNvPr id="3" name="Freeform 3"/>
          <p:cNvSpPr/>
          <p:nvPr/>
        </p:nvSpPr>
        <p:spPr>
          <a:xfrm>
            <a:off x="10791301" y="2574530"/>
            <a:ext cx="3765208" cy="5137939"/>
          </a:xfrm>
          <a:custGeom>
            <a:avLst/>
            <a:gdLst/>
            <a:ahLst/>
            <a:cxnLst/>
            <a:rect l="l" t="t" r="r" b="b"/>
            <a:pathLst>
              <a:path w="3765208" h="5137939">
                <a:moveTo>
                  <a:pt x="0" y="0"/>
                </a:moveTo>
                <a:lnTo>
                  <a:pt x="3765207" y="0"/>
                </a:lnTo>
                <a:lnTo>
                  <a:pt x="3765207" y="5137940"/>
                </a:lnTo>
                <a:lnTo>
                  <a:pt x="0" y="5137940"/>
                </a:lnTo>
                <a:lnTo>
                  <a:pt x="0" y="0"/>
                </a:lnTo>
                <a:close/>
              </a:path>
            </a:pathLst>
          </a:custGeom>
          <a:blipFill>
            <a:blip r:embed="rId4"/>
            <a:stretch>
              <a:fillRect/>
            </a:stretch>
          </a:blipFill>
        </p:spPr>
        <p:txBody>
          <a:bodyPr/>
          <a:lstStyle/>
          <a:p>
            <a:endParaRPr lang="es-ES_tradnl"/>
          </a:p>
        </p:txBody>
      </p:sp>
      <p:sp>
        <p:nvSpPr>
          <p:cNvPr id="5" name="Freeform 5"/>
          <p:cNvSpPr/>
          <p:nvPr/>
        </p:nvSpPr>
        <p:spPr>
          <a:xfrm>
            <a:off x="4005992" y="3333356"/>
            <a:ext cx="2143745" cy="2667179"/>
          </a:xfrm>
          <a:custGeom>
            <a:avLst/>
            <a:gdLst/>
            <a:ahLst/>
            <a:cxnLst/>
            <a:rect l="l" t="t" r="r" b="b"/>
            <a:pathLst>
              <a:path w="2143745" h="2667179">
                <a:moveTo>
                  <a:pt x="0" y="0"/>
                </a:moveTo>
                <a:lnTo>
                  <a:pt x="2143745" y="0"/>
                </a:lnTo>
                <a:lnTo>
                  <a:pt x="2143745" y="2667179"/>
                </a:lnTo>
                <a:lnTo>
                  <a:pt x="0" y="266717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s-ES_tradnl"/>
          </a:p>
        </p:txBody>
      </p:sp>
      <p:sp>
        <p:nvSpPr>
          <p:cNvPr id="7" name="TextBox 7"/>
          <p:cNvSpPr txBox="1"/>
          <p:nvPr/>
        </p:nvSpPr>
        <p:spPr>
          <a:xfrm>
            <a:off x="3465944" y="1336964"/>
            <a:ext cx="3247129" cy="1795363"/>
          </a:xfrm>
          <a:prstGeom prst="rect">
            <a:avLst/>
          </a:prstGeom>
        </p:spPr>
        <p:txBody>
          <a:bodyPr wrap="square" lIns="0" tIns="0" rIns="0" bIns="0" rtlCol="0" anchor="t">
            <a:spAutoFit/>
          </a:bodyPr>
          <a:lstStyle/>
          <a:p>
            <a:pPr algn="ctr">
              <a:lnSpc>
                <a:spcPts val="13999"/>
              </a:lnSpc>
            </a:pPr>
            <a:r>
              <a:rPr lang="en-US" sz="9999" dirty="0">
                <a:solidFill>
                  <a:srgbClr val="FFFFFF"/>
                </a:solidFill>
                <a:latin typeface="Agrandir Narrow Bold"/>
              </a:rPr>
              <a:t>1887</a:t>
            </a:r>
          </a:p>
        </p:txBody>
      </p:sp>
      <p:sp>
        <p:nvSpPr>
          <p:cNvPr id="9" name="TextBox 9"/>
          <p:cNvSpPr txBox="1"/>
          <p:nvPr/>
        </p:nvSpPr>
        <p:spPr>
          <a:xfrm>
            <a:off x="7490965" y="6017010"/>
            <a:ext cx="1957288" cy="1301746"/>
          </a:xfrm>
          <a:prstGeom prst="rect">
            <a:avLst/>
          </a:prstGeom>
        </p:spPr>
        <p:txBody>
          <a:bodyPr lIns="0" tIns="0" rIns="0" bIns="0" rtlCol="0" anchor="t">
            <a:spAutoFit/>
          </a:bodyPr>
          <a:lstStyle/>
          <a:p>
            <a:pPr algn="ctr">
              <a:lnSpc>
                <a:spcPts val="9100"/>
              </a:lnSpc>
            </a:pPr>
            <a:r>
              <a:rPr lang="en-US" sz="6500">
                <a:solidFill>
                  <a:srgbClr val="FFB923"/>
                </a:solidFill>
                <a:latin typeface="Agrandir Narrow Bold"/>
              </a:rPr>
              <a:t>1906</a:t>
            </a:r>
          </a:p>
        </p:txBody>
      </p:sp>
      <p:sp>
        <p:nvSpPr>
          <p:cNvPr id="12" name="TextBox 7"/>
          <p:cNvSpPr txBox="1"/>
          <p:nvPr/>
        </p:nvSpPr>
        <p:spPr>
          <a:xfrm>
            <a:off x="3595903" y="8568399"/>
            <a:ext cx="2987213" cy="525785"/>
          </a:xfrm>
          <a:prstGeom prst="rect">
            <a:avLst/>
          </a:prstGeom>
        </p:spPr>
        <p:txBody>
          <a:bodyPr wrap="square" lIns="0" tIns="0" rIns="0" bIns="0" rtlCol="0" anchor="t">
            <a:spAutoFit/>
          </a:bodyPr>
          <a:lstStyle/>
          <a:p>
            <a:pPr algn="ctr">
              <a:lnSpc>
                <a:spcPts val="4061"/>
              </a:lnSpc>
            </a:pPr>
            <a:r>
              <a:rPr lang="en-US" sz="2901" dirty="0">
                <a:solidFill>
                  <a:srgbClr val="FFFFFF"/>
                </a:solidFill>
                <a:latin typeface="Agrandir Narrow"/>
              </a:rPr>
              <a:t>Camillo Golgi</a:t>
            </a:r>
          </a:p>
        </p:txBody>
      </p:sp>
      <p:sp>
        <p:nvSpPr>
          <p:cNvPr id="13" name="TextBox 4"/>
          <p:cNvSpPr txBox="1"/>
          <p:nvPr/>
        </p:nvSpPr>
        <p:spPr>
          <a:xfrm>
            <a:off x="10398397" y="1333500"/>
            <a:ext cx="4574308" cy="897682"/>
          </a:xfrm>
          <a:prstGeom prst="rect">
            <a:avLst/>
          </a:prstGeom>
        </p:spPr>
        <p:txBody>
          <a:bodyPr wrap="square" lIns="0" tIns="0" rIns="0" bIns="0" rtlCol="0" anchor="t">
            <a:spAutoFit/>
          </a:bodyPr>
          <a:lstStyle/>
          <a:p>
            <a:pPr algn="ctr">
              <a:lnSpc>
                <a:spcPts val="7000"/>
              </a:lnSpc>
            </a:pPr>
            <a:r>
              <a:rPr lang="en-US" sz="5000">
                <a:solidFill>
                  <a:srgbClr val="FFFFFF"/>
                </a:solidFill>
                <a:latin typeface="Agrandir Narrow Bold" panose="020B0604020202020204" charset="0"/>
              </a:rPr>
              <a:t>Ramon y </a:t>
            </a:r>
            <a:r>
              <a:rPr lang="en-US" sz="5000" dirty="0" err="1">
                <a:solidFill>
                  <a:srgbClr val="FFFFFF"/>
                </a:solidFill>
                <a:latin typeface="Agrandir Narrow Bold" panose="020B0604020202020204" charset="0"/>
              </a:rPr>
              <a:t>Cajal</a:t>
            </a:r>
            <a:endParaRPr lang="en-US" sz="5000" dirty="0">
              <a:solidFill>
                <a:srgbClr val="FFFFFF"/>
              </a:solidFill>
              <a:latin typeface="Agrandir Narrow Bold" panose="020B0604020202020204" charset="0"/>
            </a:endParaRPr>
          </a:p>
        </p:txBody>
      </p:sp>
      <p:sp>
        <p:nvSpPr>
          <p:cNvPr id="10" name="Freeform 3"/>
          <p:cNvSpPr/>
          <p:nvPr/>
        </p:nvSpPr>
        <p:spPr>
          <a:xfrm>
            <a:off x="4391802" y="6560600"/>
            <a:ext cx="1395417" cy="1973519"/>
          </a:xfrm>
          <a:custGeom>
            <a:avLst/>
            <a:gdLst/>
            <a:ahLst/>
            <a:cxnLst/>
            <a:rect l="l" t="t" r="r" b="b"/>
            <a:pathLst>
              <a:path w="1395417" h="1973519">
                <a:moveTo>
                  <a:pt x="0" y="0"/>
                </a:moveTo>
                <a:lnTo>
                  <a:pt x="1395417" y="0"/>
                </a:lnTo>
                <a:lnTo>
                  <a:pt x="1395417" y="1973518"/>
                </a:lnTo>
                <a:lnTo>
                  <a:pt x="0" y="1973518"/>
                </a:lnTo>
                <a:lnTo>
                  <a:pt x="0" y="0"/>
                </a:lnTo>
                <a:close/>
              </a:path>
            </a:pathLst>
          </a:custGeom>
          <a:blipFill>
            <a:blip r:embed="rId7"/>
            <a:stretch>
              <a:fillRect/>
            </a:stretch>
          </a:blipFill>
        </p:spPr>
        <p:txBody>
          <a:bodyPr/>
          <a:lstStyle/>
          <a:p>
            <a:endParaRPr lang="es-ES_tradnl"/>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grpSp>
        <p:nvGrpSpPr>
          <p:cNvPr id="4" name="Group 4"/>
          <p:cNvGrpSpPr/>
          <p:nvPr/>
        </p:nvGrpSpPr>
        <p:grpSpPr>
          <a:xfrm>
            <a:off x="647320" y="4391388"/>
            <a:ext cx="3086100" cy="1581876"/>
            <a:chOff x="0" y="0"/>
            <a:chExt cx="812800" cy="416626"/>
          </a:xfrm>
        </p:grpSpPr>
        <p:sp>
          <p:nvSpPr>
            <p:cNvPr id="5" name="Freeform 5"/>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6" name="TextBox 6"/>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8" name="TextBox 8"/>
          <p:cNvSpPr txBox="1"/>
          <p:nvPr/>
        </p:nvSpPr>
        <p:spPr>
          <a:xfrm>
            <a:off x="9797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(fija)</a:t>
            </a:r>
          </a:p>
        </p:txBody>
      </p:sp>
      <p:grpSp>
        <p:nvGrpSpPr>
          <p:cNvPr id="9" name="Group 9"/>
          <p:cNvGrpSpPr/>
          <p:nvPr/>
        </p:nvGrpSpPr>
        <p:grpSpPr>
          <a:xfrm>
            <a:off x="9108501" y="4352562"/>
            <a:ext cx="3086100" cy="1581876"/>
            <a:chOff x="0" y="0"/>
            <a:chExt cx="812800" cy="416626"/>
          </a:xfrm>
        </p:grpSpPr>
        <p:sp>
          <p:nvSpPr>
            <p:cNvPr id="10" name="Freeform 10"/>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11" name="TextBox 11"/>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9440884"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(móvil)</a:t>
            </a:r>
          </a:p>
        </p:txBody>
      </p:sp>
      <p:sp>
        <p:nvSpPr>
          <p:cNvPr id="15" name="AutoShape 15"/>
          <p:cNvSpPr/>
          <p:nvPr/>
        </p:nvSpPr>
        <p:spPr>
          <a:xfrm>
            <a:off x="647320" y="4042164"/>
            <a:ext cx="3086100" cy="0"/>
          </a:xfrm>
          <a:prstGeom prst="line">
            <a:avLst/>
          </a:prstGeom>
          <a:ln w="57150" cap="flat">
            <a:solidFill>
              <a:srgbClr val="00C4CC"/>
            </a:solidFill>
            <a:prstDash val="solid"/>
            <a:headEnd type="triangle" w="lg" len="med"/>
            <a:tailEnd type="triangle" w="lg" len="med"/>
          </a:ln>
        </p:spPr>
      </p:sp>
      <p:sp>
        <p:nvSpPr>
          <p:cNvPr id="16" name="AutoShape 16"/>
          <p:cNvSpPr/>
          <p:nvPr/>
        </p:nvSpPr>
        <p:spPr>
          <a:xfrm>
            <a:off x="9108501" y="4042164"/>
            <a:ext cx="3086100" cy="0"/>
          </a:xfrm>
          <a:prstGeom prst="line">
            <a:avLst/>
          </a:prstGeom>
          <a:ln w="57150" cap="flat">
            <a:solidFill>
              <a:srgbClr val="FFB923"/>
            </a:solidFill>
            <a:prstDash val="solid"/>
            <a:headEnd type="triangle" w="lg" len="med"/>
            <a:tailEnd type="triangle" w="lg" len="med"/>
          </a:ln>
        </p:spPr>
      </p:sp>
      <p:sp>
        <p:nvSpPr>
          <p:cNvPr id="17" name="TextBox 13"/>
          <p:cNvSpPr txBox="1"/>
          <p:nvPr/>
        </p:nvSpPr>
        <p:spPr>
          <a:xfrm>
            <a:off x="2005327" y="3299214"/>
            <a:ext cx="37008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C4CC"/>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00C4CC"/>
                </a:solidFill>
                <a:effectLst/>
                <a:uLnTx/>
                <a:uFillTx/>
                <a:latin typeface="Open Sans"/>
                <a:ea typeface="+mn-ea"/>
                <a:cs typeface="+mn-cs"/>
              </a:rPr>
              <a:t>R</a:t>
            </a:r>
            <a:endParaRPr kumimoji="0" lang="en-US" sz="3000" b="0" i="0" u="none" strike="noStrike" kern="1200" cap="none" spc="0" normalizeH="0" baseline="-25000" noProof="0" dirty="0">
              <a:ln>
                <a:noFill/>
              </a:ln>
              <a:solidFill>
                <a:srgbClr val="00C4CC"/>
              </a:solidFill>
              <a:effectLst/>
              <a:uLnTx/>
              <a:uFillTx/>
              <a:latin typeface="Open Sans"/>
              <a:ea typeface="+mn-ea"/>
              <a:cs typeface="+mn-cs"/>
            </a:endParaRPr>
          </a:p>
        </p:txBody>
      </p:sp>
      <p:sp>
        <p:nvSpPr>
          <p:cNvPr id="18" name="TextBox 14"/>
          <p:cNvSpPr txBox="1"/>
          <p:nvPr/>
        </p:nvSpPr>
        <p:spPr>
          <a:xfrm>
            <a:off x="10387515" y="3313105"/>
            <a:ext cx="528072" cy="50327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B923"/>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FFB923"/>
                </a:solidFill>
                <a:effectLst/>
                <a:uLnTx/>
                <a:uFillTx/>
                <a:latin typeface="Open Sans"/>
                <a:ea typeface="+mn-ea"/>
                <a:cs typeface="+mn-cs"/>
              </a:rPr>
              <a:t>T</a:t>
            </a:r>
            <a:endParaRPr kumimoji="0" lang="en-US" sz="3000" b="0" i="0" u="none" strike="noStrike" kern="1200" cap="none" spc="0" normalizeH="0" baseline="-25000" noProof="0" dirty="0">
              <a:ln>
                <a:noFill/>
              </a:ln>
              <a:solidFill>
                <a:srgbClr val="FFB923"/>
              </a:solidFill>
              <a:effectLst/>
              <a:uLnTx/>
              <a:uFillTx/>
              <a:latin typeface="Open Sans"/>
              <a:ea typeface="+mn-ea"/>
              <a:cs typeface="+mn-cs"/>
            </a:endParaRPr>
          </a:p>
        </p:txBody>
      </p:sp>
    </p:spTree>
    <p:extLst>
      <p:ext uri="{BB962C8B-B14F-4D97-AF65-F5344CB8AC3E}">
        <p14:creationId xmlns:p14="http://schemas.microsoft.com/office/powerpoint/2010/main" val="25667900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grpSp>
        <p:nvGrpSpPr>
          <p:cNvPr id="4" name="Group 4"/>
          <p:cNvGrpSpPr/>
          <p:nvPr/>
        </p:nvGrpSpPr>
        <p:grpSpPr>
          <a:xfrm>
            <a:off x="647320" y="4391388"/>
            <a:ext cx="3086100" cy="1581876"/>
            <a:chOff x="0" y="0"/>
            <a:chExt cx="812800" cy="416626"/>
          </a:xfrm>
        </p:grpSpPr>
        <p:sp>
          <p:nvSpPr>
            <p:cNvPr id="5" name="Freeform 5"/>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6" name="TextBox 6"/>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8" name="TextBox 8"/>
          <p:cNvSpPr txBox="1"/>
          <p:nvPr/>
        </p:nvSpPr>
        <p:spPr>
          <a:xfrm>
            <a:off x="9797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(fija)</a:t>
            </a:r>
          </a:p>
        </p:txBody>
      </p:sp>
      <p:grpSp>
        <p:nvGrpSpPr>
          <p:cNvPr id="9" name="Group 9"/>
          <p:cNvGrpSpPr/>
          <p:nvPr/>
        </p:nvGrpSpPr>
        <p:grpSpPr>
          <a:xfrm>
            <a:off x="10854169" y="4352562"/>
            <a:ext cx="3086100" cy="1581876"/>
            <a:chOff x="0" y="0"/>
            <a:chExt cx="812800" cy="416626"/>
          </a:xfrm>
        </p:grpSpPr>
        <p:sp>
          <p:nvSpPr>
            <p:cNvPr id="10" name="Freeform 10"/>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11" name="TextBox 11"/>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1118655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(móvil)</a:t>
            </a:r>
          </a:p>
        </p:txBody>
      </p:sp>
      <p:sp>
        <p:nvSpPr>
          <p:cNvPr id="15" name="AutoShape 15"/>
          <p:cNvSpPr/>
          <p:nvPr/>
        </p:nvSpPr>
        <p:spPr>
          <a:xfrm>
            <a:off x="647320" y="4042164"/>
            <a:ext cx="3086100" cy="0"/>
          </a:xfrm>
          <a:prstGeom prst="line">
            <a:avLst/>
          </a:prstGeom>
          <a:ln w="57150" cap="flat">
            <a:solidFill>
              <a:srgbClr val="00C4CC"/>
            </a:solidFill>
            <a:prstDash val="solid"/>
            <a:headEnd type="triangle" w="lg" len="med"/>
            <a:tailEnd type="triangle" w="lg" len="med"/>
          </a:ln>
        </p:spPr>
      </p:sp>
      <p:sp>
        <p:nvSpPr>
          <p:cNvPr id="16" name="AutoShape 16"/>
          <p:cNvSpPr/>
          <p:nvPr/>
        </p:nvSpPr>
        <p:spPr>
          <a:xfrm>
            <a:off x="10854169" y="4042164"/>
            <a:ext cx="3086100" cy="0"/>
          </a:xfrm>
          <a:prstGeom prst="line">
            <a:avLst/>
          </a:prstGeom>
          <a:ln w="57150" cap="flat">
            <a:solidFill>
              <a:srgbClr val="FFB923"/>
            </a:solidFill>
            <a:prstDash val="solid"/>
            <a:headEnd type="triangle" w="lg" len="med"/>
            <a:tailEnd type="triangle" w="lg" len="med"/>
          </a:ln>
        </p:spPr>
      </p:sp>
      <p:sp>
        <p:nvSpPr>
          <p:cNvPr id="17" name="TextBox 13"/>
          <p:cNvSpPr txBox="1"/>
          <p:nvPr/>
        </p:nvSpPr>
        <p:spPr>
          <a:xfrm>
            <a:off x="2005327" y="3299214"/>
            <a:ext cx="37008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C4CC"/>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00C4CC"/>
                </a:solidFill>
                <a:effectLst/>
                <a:uLnTx/>
                <a:uFillTx/>
                <a:latin typeface="Open Sans"/>
                <a:ea typeface="+mn-ea"/>
                <a:cs typeface="+mn-cs"/>
              </a:rPr>
              <a:t>R</a:t>
            </a:r>
            <a:endParaRPr kumimoji="0" lang="en-US" sz="3000" b="0" i="0" u="none" strike="noStrike" kern="1200" cap="none" spc="0" normalizeH="0" baseline="-25000" noProof="0" dirty="0">
              <a:ln>
                <a:noFill/>
              </a:ln>
              <a:solidFill>
                <a:srgbClr val="00C4CC"/>
              </a:solidFill>
              <a:effectLst/>
              <a:uLnTx/>
              <a:uFillTx/>
              <a:latin typeface="Open Sans"/>
              <a:ea typeface="+mn-ea"/>
              <a:cs typeface="+mn-cs"/>
            </a:endParaRPr>
          </a:p>
        </p:txBody>
      </p:sp>
      <p:sp>
        <p:nvSpPr>
          <p:cNvPr id="18" name="TextBox 14"/>
          <p:cNvSpPr txBox="1"/>
          <p:nvPr/>
        </p:nvSpPr>
        <p:spPr>
          <a:xfrm>
            <a:off x="12133183" y="3367035"/>
            <a:ext cx="528072" cy="50327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B923"/>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FFB923"/>
                </a:solidFill>
                <a:effectLst/>
                <a:uLnTx/>
                <a:uFillTx/>
                <a:latin typeface="Open Sans"/>
                <a:ea typeface="+mn-ea"/>
                <a:cs typeface="+mn-cs"/>
              </a:rPr>
              <a:t>T</a:t>
            </a:r>
            <a:endParaRPr kumimoji="0" lang="en-US" sz="3000" b="0" i="0" u="none" strike="noStrike" kern="1200" cap="none" spc="0" normalizeH="0" baseline="-25000" noProof="0" dirty="0">
              <a:ln>
                <a:noFill/>
              </a:ln>
              <a:solidFill>
                <a:srgbClr val="FFB923"/>
              </a:solidFill>
              <a:effectLst/>
              <a:uLnTx/>
              <a:uFillTx/>
              <a:latin typeface="Open Sans"/>
              <a:ea typeface="+mn-ea"/>
              <a:cs typeface="+mn-cs"/>
            </a:endParaRPr>
          </a:p>
        </p:txBody>
      </p:sp>
    </p:spTree>
    <p:extLst>
      <p:ext uri="{BB962C8B-B14F-4D97-AF65-F5344CB8AC3E}">
        <p14:creationId xmlns:p14="http://schemas.microsoft.com/office/powerpoint/2010/main" val="4499693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grpSp>
        <p:nvGrpSpPr>
          <p:cNvPr id="4" name="Group 4"/>
          <p:cNvGrpSpPr/>
          <p:nvPr/>
        </p:nvGrpSpPr>
        <p:grpSpPr>
          <a:xfrm>
            <a:off x="647320" y="4391388"/>
            <a:ext cx="3086100" cy="1581876"/>
            <a:chOff x="0" y="0"/>
            <a:chExt cx="812800" cy="416626"/>
          </a:xfrm>
        </p:grpSpPr>
        <p:sp>
          <p:nvSpPr>
            <p:cNvPr id="5" name="Freeform 5"/>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6" name="TextBox 6"/>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8" name="TextBox 8"/>
          <p:cNvSpPr txBox="1"/>
          <p:nvPr/>
        </p:nvSpPr>
        <p:spPr>
          <a:xfrm>
            <a:off x="9797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(fija)</a:t>
            </a:r>
          </a:p>
        </p:txBody>
      </p:sp>
      <p:grpSp>
        <p:nvGrpSpPr>
          <p:cNvPr id="9" name="Group 9"/>
          <p:cNvGrpSpPr/>
          <p:nvPr/>
        </p:nvGrpSpPr>
        <p:grpSpPr>
          <a:xfrm>
            <a:off x="12458106" y="4352562"/>
            <a:ext cx="3086100" cy="1581876"/>
            <a:chOff x="0" y="0"/>
            <a:chExt cx="812800" cy="416626"/>
          </a:xfrm>
        </p:grpSpPr>
        <p:sp>
          <p:nvSpPr>
            <p:cNvPr id="10" name="Freeform 10"/>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11" name="TextBox 11"/>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12790489"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(móvil)</a:t>
            </a:r>
          </a:p>
        </p:txBody>
      </p:sp>
      <p:sp>
        <p:nvSpPr>
          <p:cNvPr id="15" name="AutoShape 15"/>
          <p:cNvSpPr/>
          <p:nvPr/>
        </p:nvSpPr>
        <p:spPr>
          <a:xfrm>
            <a:off x="647320" y="4042164"/>
            <a:ext cx="3086100" cy="0"/>
          </a:xfrm>
          <a:prstGeom prst="line">
            <a:avLst/>
          </a:prstGeom>
          <a:ln w="57150" cap="flat">
            <a:solidFill>
              <a:srgbClr val="00C4CC"/>
            </a:solidFill>
            <a:prstDash val="solid"/>
            <a:headEnd type="triangle" w="lg" len="med"/>
            <a:tailEnd type="triangle" w="lg" len="med"/>
          </a:ln>
        </p:spPr>
      </p:sp>
      <p:sp>
        <p:nvSpPr>
          <p:cNvPr id="16" name="AutoShape 16"/>
          <p:cNvSpPr/>
          <p:nvPr/>
        </p:nvSpPr>
        <p:spPr>
          <a:xfrm>
            <a:off x="12458106" y="4042164"/>
            <a:ext cx="3086100" cy="0"/>
          </a:xfrm>
          <a:prstGeom prst="line">
            <a:avLst/>
          </a:prstGeom>
          <a:ln w="57150" cap="flat">
            <a:solidFill>
              <a:srgbClr val="FFB923"/>
            </a:solidFill>
            <a:prstDash val="solid"/>
            <a:headEnd type="triangle" w="lg" len="med"/>
            <a:tailEnd type="triangle" w="lg" len="med"/>
          </a:ln>
        </p:spPr>
      </p:sp>
      <p:sp>
        <p:nvSpPr>
          <p:cNvPr id="17" name="TextBox 13"/>
          <p:cNvSpPr txBox="1"/>
          <p:nvPr/>
        </p:nvSpPr>
        <p:spPr>
          <a:xfrm>
            <a:off x="2005327" y="3299214"/>
            <a:ext cx="37008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C4CC"/>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00C4CC"/>
                </a:solidFill>
                <a:effectLst/>
                <a:uLnTx/>
                <a:uFillTx/>
                <a:latin typeface="Open Sans"/>
                <a:ea typeface="+mn-ea"/>
                <a:cs typeface="+mn-cs"/>
              </a:rPr>
              <a:t>R</a:t>
            </a:r>
            <a:endParaRPr kumimoji="0" lang="en-US" sz="3000" b="0" i="0" u="none" strike="noStrike" kern="1200" cap="none" spc="0" normalizeH="0" baseline="-25000" noProof="0" dirty="0">
              <a:ln>
                <a:noFill/>
              </a:ln>
              <a:solidFill>
                <a:srgbClr val="00C4CC"/>
              </a:solidFill>
              <a:effectLst/>
              <a:uLnTx/>
              <a:uFillTx/>
              <a:latin typeface="Open Sans"/>
              <a:ea typeface="+mn-ea"/>
              <a:cs typeface="+mn-cs"/>
            </a:endParaRPr>
          </a:p>
        </p:txBody>
      </p:sp>
      <p:sp>
        <p:nvSpPr>
          <p:cNvPr id="18" name="TextBox 14"/>
          <p:cNvSpPr txBox="1"/>
          <p:nvPr/>
        </p:nvSpPr>
        <p:spPr>
          <a:xfrm>
            <a:off x="13676232" y="3336503"/>
            <a:ext cx="528072" cy="50327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B923"/>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FFB923"/>
                </a:solidFill>
                <a:effectLst/>
                <a:uLnTx/>
                <a:uFillTx/>
                <a:latin typeface="Open Sans"/>
                <a:ea typeface="+mn-ea"/>
                <a:cs typeface="+mn-cs"/>
              </a:rPr>
              <a:t>T</a:t>
            </a:r>
            <a:endParaRPr kumimoji="0" lang="en-US" sz="3000" b="0" i="0" u="none" strike="noStrike" kern="1200" cap="none" spc="0" normalizeH="0" baseline="-25000" noProof="0" dirty="0">
              <a:ln>
                <a:noFill/>
              </a:ln>
              <a:solidFill>
                <a:srgbClr val="FFB923"/>
              </a:solidFill>
              <a:effectLst/>
              <a:uLnTx/>
              <a:uFillTx/>
              <a:latin typeface="Open Sans"/>
              <a:ea typeface="+mn-ea"/>
              <a:cs typeface="+mn-cs"/>
            </a:endParaRPr>
          </a:p>
        </p:txBody>
      </p:sp>
    </p:spTree>
    <p:extLst>
      <p:ext uri="{BB962C8B-B14F-4D97-AF65-F5344CB8AC3E}">
        <p14:creationId xmlns:p14="http://schemas.microsoft.com/office/powerpoint/2010/main" val="155706249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0" y="4042164"/>
            <a:ext cx="9527601" cy="2280323"/>
          </a:xfrm>
          <a:custGeom>
            <a:avLst/>
            <a:gdLst/>
            <a:ahLst/>
            <a:cxnLst/>
            <a:rect l="l" t="t" r="r" b="b"/>
            <a:pathLst>
              <a:path w="9527601" h="2280323">
                <a:moveTo>
                  <a:pt x="0" y="0"/>
                </a:moveTo>
                <a:lnTo>
                  <a:pt x="9527601" y="0"/>
                </a:lnTo>
                <a:lnTo>
                  <a:pt x="9527601" y="2280324"/>
                </a:lnTo>
                <a:lnTo>
                  <a:pt x="0" y="2280324"/>
                </a:lnTo>
                <a:lnTo>
                  <a:pt x="0" y="0"/>
                </a:lnTo>
                <a:close/>
              </a:path>
            </a:pathLst>
          </a:custGeom>
          <a:blipFill>
            <a:blip r:embed="rId3"/>
            <a:stretch>
              <a:fillRect l="-43633" t="-92160" b="-368760"/>
            </a:stretch>
          </a:blipFill>
        </p:spPr>
      </p:sp>
      <p:sp>
        <p:nvSpPr>
          <p:cNvPr id="3" name="Freeform 3"/>
          <p:cNvSpPr/>
          <p:nvPr/>
        </p:nvSpPr>
        <p:spPr>
          <a:xfrm flipH="1">
            <a:off x="9176468" y="4042164"/>
            <a:ext cx="9527601" cy="2280323"/>
          </a:xfrm>
          <a:custGeom>
            <a:avLst/>
            <a:gdLst/>
            <a:ahLst/>
            <a:cxnLst/>
            <a:rect l="l" t="t" r="r" b="b"/>
            <a:pathLst>
              <a:path w="9527601" h="2280323">
                <a:moveTo>
                  <a:pt x="9527601" y="0"/>
                </a:moveTo>
                <a:lnTo>
                  <a:pt x="0" y="0"/>
                </a:lnTo>
                <a:lnTo>
                  <a:pt x="0" y="2280324"/>
                </a:lnTo>
                <a:lnTo>
                  <a:pt x="9527601" y="2280324"/>
                </a:lnTo>
                <a:lnTo>
                  <a:pt x="9527601" y="0"/>
                </a:lnTo>
                <a:close/>
              </a:path>
            </a:pathLst>
          </a:custGeom>
          <a:blipFill>
            <a:blip r:embed="rId3"/>
            <a:stretch>
              <a:fillRect l="-43633" t="-92160" b="-368760"/>
            </a:stretch>
          </a:blipFill>
        </p:spPr>
      </p:sp>
      <p:grpSp>
        <p:nvGrpSpPr>
          <p:cNvPr id="4" name="Group 4"/>
          <p:cNvGrpSpPr/>
          <p:nvPr/>
        </p:nvGrpSpPr>
        <p:grpSpPr>
          <a:xfrm>
            <a:off x="647320" y="4391388"/>
            <a:ext cx="3086100" cy="1581876"/>
            <a:chOff x="0" y="0"/>
            <a:chExt cx="812800" cy="416626"/>
          </a:xfrm>
        </p:grpSpPr>
        <p:sp>
          <p:nvSpPr>
            <p:cNvPr id="5" name="Freeform 5"/>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00C4CC">
                <a:alpha val="49804"/>
              </a:srgbClr>
            </a:solidFill>
            <a:ln cap="rnd">
              <a:noFill/>
              <a:prstDash val="solid"/>
              <a:round/>
            </a:ln>
          </p:spPr>
        </p:sp>
        <p:sp>
          <p:nvSpPr>
            <p:cNvPr id="6" name="TextBox 6"/>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
        <p:nvSpPr>
          <p:cNvPr id="8" name="TextBox 8"/>
          <p:cNvSpPr txBox="1"/>
          <p:nvPr/>
        </p:nvSpPr>
        <p:spPr>
          <a:xfrm>
            <a:off x="979702"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REFERENCIA</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00C4CC"/>
                </a:solidFill>
                <a:effectLst/>
                <a:uLnTx/>
                <a:uFillTx/>
                <a:latin typeface="Open Sans Bold"/>
                <a:ea typeface="+mn-ea"/>
                <a:cs typeface="+mn-cs"/>
              </a:rPr>
              <a:t>(fija)</a:t>
            </a:r>
          </a:p>
        </p:txBody>
      </p:sp>
      <p:grpSp>
        <p:nvGrpSpPr>
          <p:cNvPr id="9" name="Group 9"/>
          <p:cNvGrpSpPr/>
          <p:nvPr/>
        </p:nvGrpSpPr>
        <p:grpSpPr>
          <a:xfrm>
            <a:off x="15201900" y="4352562"/>
            <a:ext cx="3086100" cy="1581876"/>
            <a:chOff x="0" y="0"/>
            <a:chExt cx="812800" cy="416626"/>
          </a:xfrm>
        </p:grpSpPr>
        <p:sp>
          <p:nvSpPr>
            <p:cNvPr id="10" name="Freeform 10"/>
            <p:cNvSpPr/>
            <p:nvPr/>
          </p:nvSpPr>
          <p:spPr>
            <a:xfrm>
              <a:off x="0" y="0"/>
              <a:ext cx="812800" cy="416626"/>
            </a:xfrm>
            <a:custGeom>
              <a:avLst/>
              <a:gdLst/>
              <a:ahLst/>
              <a:cxnLst/>
              <a:rect l="l" t="t" r="r" b="b"/>
              <a:pathLst>
                <a:path w="812800" h="416626">
                  <a:moveTo>
                    <a:pt x="127941" y="0"/>
                  </a:moveTo>
                  <a:lnTo>
                    <a:pt x="684859" y="0"/>
                  </a:lnTo>
                  <a:cubicBezTo>
                    <a:pt x="718791" y="0"/>
                    <a:pt x="751333" y="13479"/>
                    <a:pt x="775327" y="37473"/>
                  </a:cubicBezTo>
                  <a:cubicBezTo>
                    <a:pt x="799321" y="61467"/>
                    <a:pt x="812800" y="94009"/>
                    <a:pt x="812800" y="127941"/>
                  </a:cubicBezTo>
                  <a:lnTo>
                    <a:pt x="812800" y="288685"/>
                  </a:lnTo>
                  <a:cubicBezTo>
                    <a:pt x="812800" y="322617"/>
                    <a:pt x="799321" y="355159"/>
                    <a:pt x="775327" y="379153"/>
                  </a:cubicBezTo>
                  <a:cubicBezTo>
                    <a:pt x="751333" y="403146"/>
                    <a:pt x="718791" y="416626"/>
                    <a:pt x="684859" y="416626"/>
                  </a:cubicBezTo>
                  <a:lnTo>
                    <a:pt x="127941" y="416626"/>
                  </a:lnTo>
                  <a:cubicBezTo>
                    <a:pt x="94009" y="416626"/>
                    <a:pt x="61467" y="403146"/>
                    <a:pt x="37473" y="379153"/>
                  </a:cubicBezTo>
                  <a:cubicBezTo>
                    <a:pt x="13479" y="355159"/>
                    <a:pt x="0" y="322617"/>
                    <a:pt x="0" y="288685"/>
                  </a:cubicBezTo>
                  <a:lnTo>
                    <a:pt x="0" y="127941"/>
                  </a:lnTo>
                  <a:cubicBezTo>
                    <a:pt x="0" y="94009"/>
                    <a:pt x="13479" y="61467"/>
                    <a:pt x="37473" y="37473"/>
                  </a:cubicBezTo>
                  <a:cubicBezTo>
                    <a:pt x="61467" y="13479"/>
                    <a:pt x="94009" y="0"/>
                    <a:pt x="127941" y="0"/>
                  </a:cubicBezTo>
                  <a:close/>
                </a:path>
              </a:pathLst>
            </a:custGeom>
            <a:solidFill>
              <a:srgbClr val="FFDE59">
                <a:alpha val="49804"/>
              </a:srgbClr>
            </a:solidFill>
            <a:ln cap="rnd">
              <a:noFill/>
              <a:prstDash val="solid"/>
              <a:round/>
            </a:ln>
          </p:spPr>
        </p:sp>
        <p:sp>
          <p:nvSpPr>
            <p:cNvPr id="11" name="TextBox 11"/>
            <p:cNvSpPr txBox="1"/>
            <p:nvPr/>
          </p:nvSpPr>
          <p:spPr>
            <a:xfrm>
              <a:off x="0" y="-19050"/>
              <a:ext cx="812800" cy="435676"/>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2"/>
          <p:cNvSpPr txBox="1"/>
          <p:nvPr/>
        </p:nvSpPr>
        <p:spPr>
          <a:xfrm>
            <a:off x="15534283" y="6494337"/>
            <a:ext cx="2421334" cy="15811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VENTANA DE</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TESTEO</a:t>
            </a:r>
          </a:p>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a:ln>
                  <a:noFill/>
                </a:ln>
                <a:solidFill>
                  <a:srgbClr val="FFB923"/>
                </a:solidFill>
                <a:effectLst/>
                <a:uLnTx/>
                <a:uFillTx/>
                <a:latin typeface="Open Sans Bold"/>
                <a:ea typeface="+mn-ea"/>
                <a:cs typeface="+mn-cs"/>
              </a:rPr>
              <a:t>(móvil)</a:t>
            </a:r>
          </a:p>
        </p:txBody>
      </p:sp>
      <p:sp>
        <p:nvSpPr>
          <p:cNvPr id="15" name="AutoShape 15"/>
          <p:cNvSpPr/>
          <p:nvPr/>
        </p:nvSpPr>
        <p:spPr>
          <a:xfrm>
            <a:off x="647320" y="4042164"/>
            <a:ext cx="3086100" cy="0"/>
          </a:xfrm>
          <a:prstGeom prst="line">
            <a:avLst/>
          </a:prstGeom>
          <a:ln w="57150" cap="flat">
            <a:solidFill>
              <a:srgbClr val="00C4CC"/>
            </a:solidFill>
            <a:prstDash val="solid"/>
            <a:headEnd type="triangle" w="lg" len="med"/>
            <a:tailEnd type="triangle" w="lg" len="med"/>
          </a:ln>
        </p:spPr>
      </p:sp>
      <p:sp>
        <p:nvSpPr>
          <p:cNvPr id="16" name="AutoShape 16"/>
          <p:cNvSpPr/>
          <p:nvPr/>
        </p:nvSpPr>
        <p:spPr>
          <a:xfrm>
            <a:off x="15201900" y="4042164"/>
            <a:ext cx="3086100" cy="0"/>
          </a:xfrm>
          <a:prstGeom prst="line">
            <a:avLst/>
          </a:prstGeom>
          <a:ln w="57150" cap="flat">
            <a:solidFill>
              <a:srgbClr val="FFB923"/>
            </a:solidFill>
            <a:prstDash val="solid"/>
            <a:headEnd type="triangle" w="lg" len="med"/>
            <a:tailEnd type="triangle" w="lg" len="med"/>
          </a:ln>
        </p:spPr>
      </p:sp>
      <p:sp>
        <p:nvSpPr>
          <p:cNvPr id="17" name="TextBox 13"/>
          <p:cNvSpPr txBox="1"/>
          <p:nvPr/>
        </p:nvSpPr>
        <p:spPr>
          <a:xfrm>
            <a:off x="2005327" y="3299214"/>
            <a:ext cx="370086" cy="514350"/>
          </a:xfrm>
          <a:prstGeom prst="rect">
            <a:avLst/>
          </a:prstGeom>
        </p:spPr>
        <p:txBody>
          <a:bodyPr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00C4CC"/>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00C4CC"/>
                </a:solidFill>
                <a:effectLst/>
                <a:uLnTx/>
                <a:uFillTx/>
                <a:latin typeface="Open Sans"/>
                <a:ea typeface="+mn-ea"/>
                <a:cs typeface="+mn-cs"/>
              </a:rPr>
              <a:t>R</a:t>
            </a:r>
            <a:endParaRPr kumimoji="0" lang="en-US" sz="3000" b="0" i="0" u="none" strike="noStrike" kern="1200" cap="none" spc="0" normalizeH="0" baseline="-25000" noProof="0" dirty="0">
              <a:ln>
                <a:noFill/>
              </a:ln>
              <a:solidFill>
                <a:srgbClr val="00C4CC"/>
              </a:solidFill>
              <a:effectLst/>
              <a:uLnTx/>
              <a:uFillTx/>
              <a:latin typeface="Open Sans"/>
              <a:ea typeface="+mn-ea"/>
              <a:cs typeface="+mn-cs"/>
            </a:endParaRPr>
          </a:p>
        </p:txBody>
      </p:sp>
      <p:sp>
        <p:nvSpPr>
          <p:cNvPr id="18" name="TextBox 14"/>
          <p:cNvSpPr txBox="1"/>
          <p:nvPr/>
        </p:nvSpPr>
        <p:spPr>
          <a:xfrm>
            <a:off x="16480914" y="3367035"/>
            <a:ext cx="528072" cy="503279"/>
          </a:xfrm>
          <a:prstGeom prst="rect">
            <a:avLst/>
          </a:prstGeom>
        </p:spPr>
        <p:txBody>
          <a:bodyPr wrap="square" lIns="0" tIns="0" rIns="0" bIns="0" rtlCol="0" anchor="t">
            <a:sp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0" lang="en-US" sz="3000" b="0" i="0" u="none" strike="noStrike" kern="1200" cap="none" spc="0" normalizeH="0" baseline="0" noProof="0" dirty="0" err="1">
                <a:ln>
                  <a:noFill/>
                </a:ln>
                <a:solidFill>
                  <a:srgbClr val="FFB923"/>
                </a:solidFill>
                <a:effectLst/>
                <a:uLnTx/>
                <a:uFillTx/>
                <a:latin typeface="Open Sans"/>
                <a:ea typeface="+mn-ea"/>
                <a:cs typeface="+mn-cs"/>
              </a:rPr>
              <a:t>t</a:t>
            </a:r>
            <a:r>
              <a:rPr kumimoji="0" lang="en-US" sz="3000" b="0" i="0" u="none" strike="noStrike" kern="1200" cap="none" spc="0" normalizeH="0" baseline="-25000" noProof="0" dirty="0" err="1">
                <a:ln>
                  <a:noFill/>
                </a:ln>
                <a:solidFill>
                  <a:srgbClr val="FFB923"/>
                </a:solidFill>
                <a:effectLst/>
                <a:uLnTx/>
                <a:uFillTx/>
                <a:latin typeface="Open Sans"/>
                <a:ea typeface="+mn-ea"/>
                <a:cs typeface="+mn-cs"/>
              </a:rPr>
              <a:t>T</a:t>
            </a:r>
            <a:endParaRPr kumimoji="0" lang="en-US" sz="3000" b="0" i="0" u="none" strike="noStrike" kern="1200" cap="none" spc="0" normalizeH="0" baseline="-25000" noProof="0" dirty="0">
              <a:ln>
                <a:noFill/>
              </a:ln>
              <a:solidFill>
                <a:srgbClr val="FFB923"/>
              </a:solidFill>
              <a:effectLst/>
              <a:uLnTx/>
              <a:uFillTx/>
              <a:latin typeface="Open Sans"/>
              <a:ea typeface="+mn-ea"/>
              <a:cs typeface="+mn-cs"/>
            </a:endParaRPr>
          </a:p>
        </p:txBody>
      </p:sp>
    </p:spTree>
    <p:extLst>
      <p:ext uri="{BB962C8B-B14F-4D97-AF65-F5344CB8AC3E}">
        <p14:creationId xmlns:p14="http://schemas.microsoft.com/office/powerpoint/2010/main" val="38873016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743794" y="3054357"/>
            <a:ext cx="13107011" cy="6464287"/>
          </a:xfrm>
          <a:custGeom>
            <a:avLst/>
            <a:gdLst/>
            <a:ahLst/>
            <a:cxnLst/>
            <a:rect l="l" t="t" r="r" b="b"/>
            <a:pathLst>
              <a:path w="13107011" h="6464287">
                <a:moveTo>
                  <a:pt x="0" y="0"/>
                </a:moveTo>
                <a:lnTo>
                  <a:pt x="13107011" y="0"/>
                </a:lnTo>
                <a:lnTo>
                  <a:pt x="13107011" y="6464286"/>
                </a:lnTo>
                <a:lnTo>
                  <a:pt x="0" y="6464286"/>
                </a:lnTo>
                <a:lnTo>
                  <a:pt x="0" y="0"/>
                </a:lnTo>
                <a:close/>
              </a:path>
            </a:pathLst>
          </a:custGeom>
          <a:blipFill>
            <a:blip r:embed="rId3"/>
            <a:stretch>
              <a:fillRect/>
            </a:stretch>
          </a:blipFill>
        </p:spPr>
      </p:sp>
      <p:sp>
        <p:nvSpPr>
          <p:cNvPr id="3" name="TextBox 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IDEA BÁSICA</a:t>
            </a:r>
          </a:p>
        </p:txBody>
      </p:sp>
    </p:spTree>
    <p:extLst>
      <p:ext uri="{BB962C8B-B14F-4D97-AF65-F5344CB8AC3E}">
        <p14:creationId xmlns:p14="http://schemas.microsoft.com/office/powerpoint/2010/main" val="32328478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7816400" y="3506897"/>
            <a:ext cx="7727806" cy="5751403"/>
          </a:xfrm>
          <a:custGeom>
            <a:avLst/>
            <a:gdLst/>
            <a:ahLst/>
            <a:cxnLst/>
            <a:rect l="l" t="t" r="r" b="b"/>
            <a:pathLst>
              <a:path w="7727806" h="5751403">
                <a:moveTo>
                  <a:pt x="0" y="0"/>
                </a:moveTo>
                <a:lnTo>
                  <a:pt x="7727806" y="0"/>
                </a:lnTo>
                <a:lnTo>
                  <a:pt x="7727806" y="5751403"/>
                </a:lnTo>
                <a:lnTo>
                  <a:pt x="0" y="5751403"/>
                </a:lnTo>
                <a:lnTo>
                  <a:pt x="0" y="0"/>
                </a:lnTo>
                <a:close/>
              </a:path>
            </a:pathLst>
          </a:custGeom>
          <a:blipFill>
            <a:blip r:embed="rId3"/>
            <a:stretch>
              <a:fillRect b="-8860"/>
            </a:stretch>
          </a:blipFill>
        </p:spPr>
      </p:sp>
      <p:sp>
        <p:nvSpPr>
          <p:cNvPr id="3" name="TextBox 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00C4CC"/>
                </a:solidFill>
                <a:effectLst/>
                <a:uLnTx/>
                <a:uFillTx/>
                <a:latin typeface="Agrandir Narrow Bold"/>
                <a:ea typeface="+mn-ea"/>
                <a:cs typeface="+mn-cs"/>
              </a:rPr>
              <a:t>ABORDAJES</a:t>
            </a:r>
          </a:p>
        </p:txBody>
      </p:sp>
      <p:sp>
        <p:nvSpPr>
          <p:cNvPr id="4" name="TextBox 4"/>
          <p:cNvSpPr txBox="1"/>
          <p:nvPr/>
        </p:nvSpPr>
        <p:spPr>
          <a:xfrm>
            <a:off x="2282581" y="4216400"/>
            <a:ext cx="4468614" cy="927100"/>
          </a:xfrm>
          <a:prstGeom prst="rect">
            <a:avLst/>
          </a:prstGeom>
        </p:spPr>
        <p:txBody>
          <a:bodyPr lIns="0" tIns="0" rIns="0" bIns="0" rtlCol="0" anchor="t">
            <a:spAutoFit/>
          </a:bodyPr>
          <a:lstStyle/>
          <a:p>
            <a:pPr marL="0" marR="0" lvl="0" indent="0" algn="ctr" defTabSz="914400" rtl="0" eaLnBrk="1" fontAlgn="auto" latinLnBrk="0" hangingPunct="1">
              <a:lnSpc>
                <a:spcPts val="7699"/>
              </a:lnSpc>
              <a:spcBef>
                <a:spcPts val="0"/>
              </a:spcBef>
              <a:spcAft>
                <a:spcPts val="0"/>
              </a:spcAft>
              <a:buClrTx/>
              <a:buSzTx/>
              <a:buFontTx/>
              <a:buNone/>
              <a:tabLst/>
              <a:defRPr/>
            </a:pPr>
            <a:r>
              <a:rPr kumimoji="0" lang="en-US" sz="5499" b="0" i="0" u="none" strike="noStrike" kern="1200" cap="none" spc="0" normalizeH="0" baseline="0" noProof="0">
                <a:ln>
                  <a:noFill/>
                </a:ln>
                <a:solidFill>
                  <a:srgbClr val="FFFFFF"/>
                </a:solidFill>
                <a:effectLst/>
                <a:uLnTx/>
                <a:uFillTx/>
                <a:latin typeface="Open Sans Bold"/>
                <a:ea typeface="Open Sans Bold"/>
                <a:cs typeface="+mn-cs"/>
              </a:rPr>
              <a:t>1° ABORDAJE</a:t>
            </a:r>
          </a:p>
        </p:txBody>
      </p:sp>
      <p:sp>
        <p:nvSpPr>
          <p:cNvPr id="5" name="TextBox 5"/>
          <p:cNvSpPr txBox="1"/>
          <p:nvPr/>
        </p:nvSpPr>
        <p:spPr>
          <a:xfrm>
            <a:off x="2282581" y="7077490"/>
            <a:ext cx="4468614" cy="927100"/>
          </a:xfrm>
          <a:prstGeom prst="rect">
            <a:avLst/>
          </a:prstGeom>
        </p:spPr>
        <p:txBody>
          <a:bodyPr lIns="0" tIns="0" rIns="0" bIns="0" rtlCol="0" anchor="t">
            <a:spAutoFit/>
          </a:bodyPr>
          <a:lstStyle/>
          <a:p>
            <a:pPr marL="0" marR="0" lvl="0" indent="0" algn="ctr" defTabSz="914400" rtl="0" eaLnBrk="1" fontAlgn="auto" latinLnBrk="0" hangingPunct="1">
              <a:lnSpc>
                <a:spcPts val="7699"/>
              </a:lnSpc>
              <a:spcBef>
                <a:spcPts val="0"/>
              </a:spcBef>
              <a:spcAft>
                <a:spcPts val="0"/>
              </a:spcAft>
              <a:buClrTx/>
              <a:buSzTx/>
              <a:buFontTx/>
              <a:buNone/>
              <a:tabLst/>
              <a:defRPr/>
            </a:pPr>
            <a:r>
              <a:rPr kumimoji="0" lang="en-US" sz="5499" b="0" i="0" u="none" strike="noStrike" kern="1200" cap="none" spc="0" normalizeH="0" baseline="0" noProof="0">
                <a:ln>
                  <a:noFill/>
                </a:ln>
                <a:solidFill>
                  <a:srgbClr val="FFFFFF"/>
                </a:solidFill>
                <a:effectLst/>
                <a:uLnTx/>
                <a:uFillTx/>
                <a:latin typeface="Open Sans Bold"/>
                <a:ea typeface="Open Sans Bold"/>
                <a:cs typeface="+mn-cs"/>
              </a:rPr>
              <a:t>2° ABORDAJE</a:t>
            </a:r>
          </a:p>
        </p:txBody>
      </p:sp>
    </p:spTree>
    <p:extLst>
      <p:ext uri="{BB962C8B-B14F-4D97-AF65-F5344CB8AC3E}">
        <p14:creationId xmlns:p14="http://schemas.microsoft.com/office/powerpoint/2010/main" val="15849256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428710" y="3357691"/>
            <a:ext cx="5237122" cy="1979263"/>
          </a:xfrm>
          <a:custGeom>
            <a:avLst/>
            <a:gdLst/>
            <a:ahLst/>
            <a:cxnLst/>
            <a:rect l="l" t="t" r="r" b="b"/>
            <a:pathLst>
              <a:path w="5237122" h="1979263">
                <a:moveTo>
                  <a:pt x="0" y="0"/>
                </a:moveTo>
                <a:lnTo>
                  <a:pt x="5237122" y="0"/>
                </a:lnTo>
                <a:lnTo>
                  <a:pt x="5237122" y="1979263"/>
                </a:lnTo>
                <a:lnTo>
                  <a:pt x="0" y="1979263"/>
                </a:lnTo>
                <a:lnTo>
                  <a:pt x="0" y="0"/>
                </a:lnTo>
                <a:close/>
              </a:path>
            </a:pathLst>
          </a:custGeom>
          <a:blipFill>
            <a:blip r:embed="rId3"/>
            <a:stretch>
              <a:fillRect t="-14247" r="-150644" b="-17579"/>
            </a:stretch>
          </a:blipFill>
        </p:spPr>
      </p:sp>
      <p:sp>
        <p:nvSpPr>
          <p:cNvPr id="3" name="TextBox 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POR PERIODOGRAMA MÓVIL</a:t>
            </a:r>
          </a:p>
        </p:txBody>
      </p:sp>
      <p:sp>
        <p:nvSpPr>
          <p:cNvPr id="4" name="TextBox 4"/>
          <p:cNvSpPr txBox="1"/>
          <p:nvPr/>
        </p:nvSpPr>
        <p:spPr>
          <a:xfrm>
            <a:off x="2859573" y="6165629"/>
            <a:ext cx="12606954" cy="2689225"/>
          </a:xfrm>
          <a:prstGeom prst="rect">
            <a:avLst/>
          </a:prstGeom>
        </p:spPr>
        <p:txBody>
          <a:bodyPr lIns="0" tIns="0" rIns="0" bIns="0" rtlCol="0" anchor="t">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Bold"/>
                <a:ea typeface="+mn-ea"/>
                <a:cs typeface="+mn-cs"/>
              </a:rPr>
              <a:t>PERIODOGRAMA</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Bold"/>
                <a:ea typeface="+mn-ea"/>
                <a:cs typeface="+mn-cs"/>
              </a:rPr>
              <a:t>=</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a:ea typeface="+mn-ea"/>
                <a:cs typeface="+mn-cs"/>
              </a:rPr>
              <a:t>Transformada de Fourier de la estimación sesgada de la autocorrelación </a:t>
            </a:r>
          </a:p>
        </p:txBody>
      </p:sp>
    </p:spTree>
    <p:extLst>
      <p:ext uri="{BB962C8B-B14F-4D97-AF65-F5344CB8AC3E}">
        <p14:creationId xmlns:p14="http://schemas.microsoft.com/office/powerpoint/2010/main" val="33481744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716288" y="3578225"/>
            <a:ext cx="6855424" cy="1825404"/>
          </a:xfrm>
          <a:custGeom>
            <a:avLst/>
            <a:gdLst/>
            <a:ahLst/>
            <a:cxnLst/>
            <a:rect l="l" t="t" r="r" b="b"/>
            <a:pathLst>
              <a:path w="6855424" h="1825404">
                <a:moveTo>
                  <a:pt x="0" y="0"/>
                </a:moveTo>
                <a:lnTo>
                  <a:pt x="6855424" y="0"/>
                </a:lnTo>
                <a:lnTo>
                  <a:pt x="6855424" y="1825404"/>
                </a:lnTo>
                <a:lnTo>
                  <a:pt x="0" y="1825404"/>
                </a:lnTo>
                <a:lnTo>
                  <a:pt x="0" y="0"/>
                </a:lnTo>
                <a:close/>
              </a:path>
            </a:pathLst>
          </a:custGeom>
          <a:blipFill>
            <a:blip r:embed="rId3"/>
            <a:stretch>
              <a:fillRect t="-30573" r="-2613" b="-26195"/>
            </a:stretch>
          </a:blipFill>
        </p:spPr>
      </p:sp>
      <p:sp>
        <p:nvSpPr>
          <p:cNvPr id="3" name="Freeform 3"/>
          <p:cNvSpPr/>
          <p:nvPr/>
        </p:nvSpPr>
        <p:spPr>
          <a:xfrm>
            <a:off x="8301024" y="8435922"/>
            <a:ext cx="1685951" cy="1117653"/>
          </a:xfrm>
          <a:custGeom>
            <a:avLst/>
            <a:gdLst/>
            <a:ahLst/>
            <a:cxnLst/>
            <a:rect l="l" t="t" r="r" b="b"/>
            <a:pathLst>
              <a:path w="1685951" h="1117653">
                <a:moveTo>
                  <a:pt x="0" y="0"/>
                </a:moveTo>
                <a:lnTo>
                  <a:pt x="1685952" y="0"/>
                </a:lnTo>
                <a:lnTo>
                  <a:pt x="1685952" y="1117653"/>
                </a:lnTo>
                <a:lnTo>
                  <a:pt x="0" y="1117653"/>
                </a:lnTo>
                <a:lnTo>
                  <a:pt x="0" y="0"/>
                </a:lnTo>
                <a:close/>
              </a:path>
            </a:pathLst>
          </a:custGeom>
          <a:blipFill>
            <a:blip r:embed="rId4"/>
            <a:stretch>
              <a:fillRect/>
            </a:stretch>
          </a:blipFill>
        </p:spPr>
      </p:sp>
      <p:sp>
        <p:nvSpPr>
          <p:cNvPr id="4" name="TextBox 4"/>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POR PERIODOGRAMA MÓVIL</a:t>
            </a:r>
          </a:p>
        </p:txBody>
      </p:sp>
      <p:sp>
        <p:nvSpPr>
          <p:cNvPr id="5" name="TextBox 5"/>
          <p:cNvSpPr txBox="1"/>
          <p:nvPr/>
        </p:nvSpPr>
        <p:spPr>
          <a:xfrm>
            <a:off x="2840523" y="6165629"/>
            <a:ext cx="12606954" cy="1851026"/>
          </a:xfrm>
          <a:prstGeom prst="rect">
            <a:avLst/>
          </a:prstGeom>
        </p:spPr>
        <p:txBody>
          <a:bodyPr lIns="0" tIns="0" rIns="0" bIns="0" rtlCol="0" anchor="t">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Bold"/>
                <a:ea typeface="+mn-ea"/>
                <a:cs typeface="+mn-cs"/>
              </a:rPr>
              <a:t>PERIODOGRAMA DESPLAZADO</a:t>
            </a:r>
          </a:p>
          <a:p>
            <a:pPr marL="0" marR="0" lvl="0" indent="0" algn="ctr" defTabSz="914400" rtl="0" eaLnBrk="1" fontAlgn="auto" latinLnBrk="0" hangingPunct="1">
              <a:lnSpc>
                <a:spcPts val="5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grandir Narrow Bold"/>
              <a:ea typeface="+mn-ea"/>
              <a:cs typeface="+mn-cs"/>
            </a:endParaRP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Agrandir Narrow Italics"/>
                <a:ea typeface="+mn-ea"/>
                <a:cs typeface="+mn-cs"/>
              </a:rPr>
              <a:t>n</a:t>
            </a:r>
            <a:r>
              <a:rPr kumimoji="0" lang="en-US" sz="3500" b="0" i="0" u="none" strike="noStrike" kern="1200" cap="none" spc="0" normalizeH="0" baseline="0" noProof="0">
                <a:ln>
                  <a:noFill/>
                </a:ln>
                <a:solidFill>
                  <a:srgbClr val="FFFFFF"/>
                </a:solidFill>
                <a:effectLst/>
                <a:uLnTx/>
                <a:uFillTx/>
                <a:latin typeface="Agrandir Narrow"/>
                <a:ea typeface="+mn-ea"/>
                <a:cs typeface="+mn-cs"/>
              </a:rPr>
              <a:t>: desplazamiento del coef. de disimilitud</a:t>
            </a:r>
          </a:p>
        </p:txBody>
      </p:sp>
    </p:spTree>
    <p:extLst>
      <p:ext uri="{BB962C8B-B14F-4D97-AF65-F5344CB8AC3E}">
        <p14:creationId xmlns:p14="http://schemas.microsoft.com/office/powerpoint/2010/main" val="10628481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584619" y="4278310"/>
            <a:ext cx="3916951" cy="1730380"/>
          </a:xfrm>
          <a:custGeom>
            <a:avLst/>
            <a:gdLst/>
            <a:ahLst/>
            <a:cxnLst/>
            <a:rect l="l" t="t" r="r" b="b"/>
            <a:pathLst>
              <a:path w="3916951" h="1730380">
                <a:moveTo>
                  <a:pt x="0" y="0"/>
                </a:moveTo>
                <a:lnTo>
                  <a:pt x="3916951" y="0"/>
                </a:lnTo>
                <a:lnTo>
                  <a:pt x="3916951" y="1730380"/>
                </a:lnTo>
                <a:lnTo>
                  <a:pt x="0" y="1730380"/>
                </a:lnTo>
                <a:lnTo>
                  <a:pt x="0" y="0"/>
                </a:lnTo>
                <a:close/>
              </a:path>
            </a:pathLst>
          </a:custGeom>
          <a:blipFill>
            <a:blip r:embed="rId3"/>
            <a:stretch>
              <a:fillRect l="-1254" t="-9961" r="-7408" b="-4066"/>
            </a:stretch>
          </a:blipFill>
        </p:spPr>
      </p:sp>
      <p:sp>
        <p:nvSpPr>
          <p:cNvPr id="3" name="Freeform 3"/>
          <p:cNvSpPr/>
          <p:nvPr/>
        </p:nvSpPr>
        <p:spPr>
          <a:xfrm>
            <a:off x="10436230" y="4278310"/>
            <a:ext cx="4267150" cy="1730380"/>
          </a:xfrm>
          <a:custGeom>
            <a:avLst/>
            <a:gdLst/>
            <a:ahLst/>
            <a:cxnLst/>
            <a:rect l="l" t="t" r="r" b="b"/>
            <a:pathLst>
              <a:path w="4267150" h="1730380">
                <a:moveTo>
                  <a:pt x="0" y="0"/>
                </a:moveTo>
                <a:lnTo>
                  <a:pt x="4267151" y="0"/>
                </a:lnTo>
                <a:lnTo>
                  <a:pt x="4267151" y="1730380"/>
                </a:lnTo>
                <a:lnTo>
                  <a:pt x="0" y="1730380"/>
                </a:lnTo>
                <a:lnTo>
                  <a:pt x="0" y="0"/>
                </a:lnTo>
                <a:close/>
              </a:path>
            </a:pathLst>
          </a:custGeom>
          <a:blipFill>
            <a:blip r:embed="rId4"/>
            <a:stretch>
              <a:fillRect l="-2989" t="-2866" r="-2329" b="-7251"/>
            </a:stretch>
          </a:blipFill>
        </p:spPr>
      </p:sp>
      <p:sp>
        <p:nvSpPr>
          <p:cNvPr id="4" name="TextBox 4"/>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POR PERIODOGRAMA MÓVIL</a:t>
            </a:r>
          </a:p>
        </p:txBody>
      </p:sp>
      <p:sp>
        <p:nvSpPr>
          <p:cNvPr id="5" name="TextBox 5"/>
          <p:cNvSpPr txBox="1"/>
          <p:nvPr/>
        </p:nvSpPr>
        <p:spPr>
          <a:xfrm>
            <a:off x="1768422" y="6587501"/>
            <a:ext cx="7040276" cy="1654175"/>
          </a:xfrm>
          <a:prstGeom prst="rect">
            <a:avLst/>
          </a:prstGeom>
        </p:spPr>
        <p:txBody>
          <a:bodyPr lIns="0" tIns="0" rIns="0" bIns="0" rtlCol="0" anchor="t">
            <a:spAutoFit/>
          </a:bodyPr>
          <a:lstStyle/>
          <a:p>
            <a:pPr marL="0" marR="0" lvl="0" indent="0" algn="ctr" defTabSz="914400" rtl="0" eaLnBrk="1" fontAlgn="auto" latinLnBrk="0" hangingPunct="1">
              <a:lnSpc>
                <a:spcPts val="39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a:ea typeface="+mn-ea"/>
                <a:cs typeface="+mn-cs"/>
              </a:rPr>
              <a:t>Espectro de la</a:t>
            </a:r>
          </a:p>
          <a:p>
            <a:pPr marL="0" marR="0" lvl="0" indent="0" algn="ctr" defTabSz="914400" rtl="0" eaLnBrk="1" fontAlgn="auto" latinLnBrk="0" hangingPunct="1">
              <a:lnSpc>
                <a:spcPts val="39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a:ea typeface="+mn-ea"/>
                <a:cs typeface="+mn-cs"/>
              </a:rPr>
              <a:t>señal de referencia</a:t>
            </a:r>
          </a:p>
          <a:p>
            <a:pPr marL="0" marR="0" lvl="0" indent="0" algn="ctr" defTabSz="914400" rtl="0" eaLnBrk="1" fontAlgn="auto" latinLnBrk="0" hangingPunct="1">
              <a:lnSpc>
                <a:spcPts val="39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a:ea typeface="+mn-ea"/>
                <a:cs typeface="+mn-cs"/>
              </a:rPr>
              <a:t> (Rw)</a:t>
            </a:r>
          </a:p>
        </p:txBody>
      </p:sp>
      <p:sp>
        <p:nvSpPr>
          <p:cNvPr id="6" name="TextBox 6"/>
          <p:cNvSpPr txBox="1"/>
          <p:nvPr/>
        </p:nvSpPr>
        <p:spPr>
          <a:xfrm>
            <a:off x="9049668" y="6587501"/>
            <a:ext cx="7040276" cy="1654175"/>
          </a:xfrm>
          <a:prstGeom prst="rect">
            <a:avLst/>
          </a:prstGeom>
        </p:spPr>
        <p:txBody>
          <a:bodyPr lIns="0" tIns="0" rIns="0" bIns="0" rtlCol="0" anchor="t">
            <a:spAutoFit/>
          </a:bodyPr>
          <a:lstStyle/>
          <a:p>
            <a:pPr marL="0" marR="0" lvl="0" indent="0" algn="ctr" defTabSz="914400" rtl="0" eaLnBrk="1" fontAlgn="auto" latinLnBrk="0" hangingPunct="1">
              <a:lnSpc>
                <a:spcPts val="39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a:ea typeface="+mn-ea"/>
                <a:cs typeface="+mn-cs"/>
              </a:rPr>
              <a:t>Espectro de la</a:t>
            </a:r>
          </a:p>
          <a:p>
            <a:pPr marL="0" marR="0" lvl="0" indent="0" algn="ctr" defTabSz="914400" rtl="0" eaLnBrk="1" fontAlgn="auto" latinLnBrk="0" hangingPunct="1">
              <a:lnSpc>
                <a:spcPts val="39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a:ea typeface="+mn-ea"/>
                <a:cs typeface="+mn-cs"/>
              </a:rPr>
              <a:t>señal de testeo</a:t>
            </a:r>
          </a:p>
          <a:p>
            <a:pPr marL="0" marR="0" lvl="0" indent="0" algn="ctr" defTabSz="914400" rtl="0" eaLnBrk="1" fontAlgn="auto" latinLnBrk="0" hangingPunct="1">
              <a:lnSpc>
                <a:spcPts val="3999"/>
              </a:lnSpc>
              <a:spcBef>
                <a:spcPts val="0"/>
              </a:spcBef>
              <a:spcAft>
                <a:spcPts val="0"/>
              </a:spcAft>
              <a:buClrTx/>
              <a:buSzTx/>
              <a:buFontTx/>
              <a:buNone/>
              <a:tabLst/>
              <a:defRPr/>
            </a:pPr>
            <a:r>
              <a:rPr kumimoji="0" lang="en-US" sz="3999" b="0" i="0" u="none" strike="noStrike" kern="1200" cap="none" spc="0" normalizeH="0" baseline="0" noProof="0">
                <a:ln>
                  <a:noFill/>
                </a:ln>
                <a:solidFill>
                  <a:srgbClr val="FFFFFF"/>
                </a:solidFill>
                <a:effectLst/>
                <a:uLnTx/>
                <a:uFillTx/>
                <a:latin typeface="Agrandir Narrow"/>
                <a:ea typeface="+mn-ea"/>
                <a:cs typeface="+mn-cs"/>
              </a:rPr>
              <a:t>(Tw)</a:t>
            </a:r>
          </a:p>
        </p:txBody>
      </p:sp>
    </p:spTree>
    <p:extLst>
      <p:ext uri="{BB962C8B-B14F-4D97-AF65-F5344CB8AC3E}">
        <p14:creationId xmlns:p14="http://schemas.microsoft.com/office/powerpoint/2010/main" val="17605390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704439" y="3850291"/>
            <a:ext cx="10879123" cy="2586418"/>
          </a:xfrm>
          <a:custGeom>
            <a:avLst/>
            <a:gdLst/>
            <a:ahLst/>
            <a:cxnLst/>
            <a:rect l="l" t="t" r="r" b="b"/>
            <a:pathLst>
              <a:path w="10879123" h="2586418">
                <a:moveTo>
                  <a:pt x="0" y="0"/>
                </a:moveTo>
                <a:lnTo>
                  <a:pt x="10879122" y="0"/>
                </a:lnTo>
                <a:lnTo>
                  <a:pt x="10879122" y="2586418"/>
                </a:lnTo>
                <a:lnTo>
                  <a:pt x="0" y="2586418"/>
                </a:lnTo>
                <a:lnTo>
                  <a:pt x="0" y="0"/>
                </a:lnTo>
                <a:close/>
              </a:path>
            </a:pathLst>
          </a:custGeom>
          <a:blipFill>
            <a:blip r:embed="rId3"/>
            <a:stretch>
              <a:fillRect/>
            </a:stretch>
          </a:blipFill>
        </p:spPr>
      </p:sp>
      <p:sp>
        <p:nvSpPr>
          <p:cNvPr id="3" name="TextBox 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POR PERIODOGRAMA MÓVIL</a:t>
            </a:r>
          </a:p>
        </p:txBody>
      </p:sp>
      <p:sp>
        <p:nvSpPr>
          <p:cNvPr id="4" name="TextBox 4"/>
          <p:cNvSpPr txBox="1"/>
          <p:nvPr/>
        </p:nvSpPr>
        <p:spPr>
          <a:xfrm>
            <a:off x="2840523" y="6866618"/>
            <a:ext cx="12606954" cy="2060575"/>
          </a:xfrm>
          <a:prstGeom prst="rect">
            <a:avLst/>
          </a:prstGeom>
        </p:spPr>
        <p:txBody>
          <a:bodyPr lIns="0" tIns="0" rIns="0" bIns="0" rtlCol="0" anchor="t">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Bold"/>
                <a:ea typeface="+mn-ea"/>
                <a:cs typeface="+mn-cs"/>
              </a:rPr>
              <a:t>COEF. DE DISIMILITUD</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Bold"/>
                <a:ea typeface="+mn-ea"/>
                <a:cs typeface="+mn-cs"/>
              </a:rPr>
              <a:t>=</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a:ea typeface="+mn-ea"/>
                <a:cs typeface="+mn-cs"/>
              </a:rPr>
              <a:t>ERROR CUADRÁTICO MEDIO ESPECTRAL</a:t>
            </a:r>
          </a:p>
        </p:txBody>
      </p:sp>
    </p:spTree>
    <p:extLst>
      <p:ext uri="{BB962C8B-B14F-4D97-AF65-F5344CB8AC3E}">
        <p14:creationId xmlns:p14="http://schemas.microsoft.com/office/powerpoint/2010/main" val="13610431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5589828" y="676180"/>
            <a:ext cx="7108343" cy="8934641"/>
          </a:xfrm>
          <a:custGeom>
            <a:avLst/>
            <a:gdLst/>
            <a:ahLst/>
            <a:cxnLst/>
            <a:rect l="l" t="t" r="r" b="b"/>
            <a:pathLst>
              <a:path w="7108343" h="8934641">
                <a:moveTo>
                  <a:pt x="0" y="0"/>
                </a:moveTo>
                <a:lnTo>
                  <a:pt x="7108344" y="0"/>
                </a:lnTo>
                <a:lnTo>
                  <a:pt x="7108344" y="8934640"/>
                </a:lnTo>
                <a:lnTo>
                  <a:pt x="0" y="8934640"/>
                </a:lnTo>
                <a:lnTo>
                  <a:pt x="0" y="0"/>
                </a:lnTo>
                <a:close/>
              </a:path>
            </a:pathLst>
          </a:custGeom>
          <a:blipFill>
            <a:blip r:embed="rId3"/>
            <a:stretch>
              <a:fillRect/>
            </a:stretch>
          </a:blipFill>
        </p:spPr>
        <p:txBody>
          <a:bodyPr/>
          <a:lstStyle/>
          <a:p>
            <a:endParaRPr lang="es-ES_tradnl"/>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106592" y="3231779"/>
            <a:ext cx="12074816" cy="2926209"/>
          </a:xfrm>
          <a:custGeom>
            <a:avLst/>
            <a:gdLst/>
            <a:ahLst/>
            <a:cxnLst/>
            <a:rect l="l" t="t" r="r" b="b"/>
            <a:pathLst>
              <a:path w="12074816" h="2926209">
                <a:moveTo>
                  <a:pt x="0" y="0"/>
                </a:moveTo>
                <a:lnTo>
                  <a:pt x="12074816" y="0"/>
                </a:lnTo>
                <a:lnTo>
                  <a:pt x="12074816" y="2926209"/>
                </a:lnTo>
                <a:lnTo>
                  <a:pt x="0" y="2926209"/>
                </a:lnTo>
                <a:lnTo>
                  <a:pt x="0" y="0"/>
                </a:lnTo>
                <a:close/>
              </a:path>
            </a:pathLst>
          </a:custGeom>
          <a:blipFill>
            <a:blip r:embed="rId3"/>
            <a:stretch>
              <a:fillRect/>
            </a:stretch>
          </a:blipFill>
        </p:spPr>
      </p:sp>
      <p:sp>
        <p:nvSpPr>
          <p:cNvPr id="3" name="TextBox 3"/>
          <p:cNvSpPr txBox="1"/>
          <p:nvPr/>
        </p:nvSpPr>
        <p:spPr>
          <a:xfrm>
            <a:off x="2753319"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POR PERIODOGRAMA MÓVIL</a:t>
            </a:r>
          </a:p>
        </p:txBody>
      </p:sp>
      <p:sp>
        <p:nvSpPr>
          <p:cNvPr id="4" name="TextBox 4"/>
          <p:cNvSpPr txBox="1"/>
          <p:nvPr/>
        </p:nvSpPr>
        <p:spPr>
          <a:xfrm>
            <a:off x="2773915" y="6577088"/>
            <a:ext cx="12740171" cy="1935594"/>
          </a:xfrm>
          <a:prstGeom prst="rect">
            <a:avLst/>
          </a:prstGeom>
        </p:spPr>
        <p:txBody>
          <a:bodyPr lIns="0" tIns="0" rIns="0" bIns="0" rtlCol="0" anchor="t">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FFFF"/>
                </a:solidFill>
                <a:effectLst/>
                <a:uLnTx/>
                <a:uFillTx/>
                <a:latin typeface="Agrandir Narrow Bold"/>
                <a:ea typeface="+mn-ea"/>
                <a:cs typeface="+mn-cs"/>
              </a:rPr>
              <a:t>No </a:t>
            </a:r>
            <a:r>
              <a:rPr kumimoji="0" lang="en-US" sz="5000" b="0" i="0" u="none" strike="noStrike" kern="1200" cap="none" spc="0" normalizeH="0" baseline="0" noProof="0" dirty="0" err="1">
                <a:ln>
                  <a:noFill/>
                </a:ln>
                <a:solidFill>
                  <a:srgbClr val="FFFFFF"/>
                </a:solidFill>
                <a:effectLst/>
                <a:uLnTx/>
                <a:uFillTx/>
                <a:latin typeface="Agrandir Narrow Bold"/>
                <a:ea typeface="+mn-ea"/>
                <a:cs typeface="+mn-cs"/>
              </a:rPr>
              <a:t>es</a:t>
            </a:r>
            <a:r>
              <a:rPr kumimoji="0" lang="en-US" sz="5000"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5000" b="0" i="0" u="none" strike="noStrike" kern="1200" cap="none" spc="0" normalizeH="0" baseline="0" noProof="0" dirty="0" err="1">
                <a:ln>
                  <a:noFill/>
                </a:ln>
                <a:solidFill>
                  <a:srgbClr val="FFFFFF"/>
                </a:solidFill>
                <a:effectLst/>
                <a:uLnTx/>
                <a:uFillTx/>
                <a:latin typeface="Agrandir Narrow Bold"/>
                <a:ea typeface="+mn-ea"/>
                <a:cs typeface="+mn-cs"/>
              </a:rPr>
              <a:t>simétrico</a:t>
            </a:r>
            <a:r>
              <a:rPr kumimoji="0" lang="en-US" sz="5000"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5000" b="0" i="0" u="none" strike="noStrike" kern="1200" cap="none" spc="0" normalizeH="0" baseline="0" noProof="0" dirty="0" err="1">
                <a:ln>
                  <a:noFill/>
                </a:ln>
                <a:solidFill>
                  <a:srgbClr val="FFFFFF"/>
                </a:solidFill>
                <a:effectLst/>
                <a:uLnTx/>
                <a:uFillTx/>
                <a:latin typeface="Agrandir Narrow Bold"/>
                <a:ea typeface="+mn-ea"/>
                <a:cs typeface="+mn-cs"/>
              </a:rPr>
              <a:t>respecto</a:t>
            </a:r>
            <a:r>
              <a:rPr kumimoji="0" lang="en-US" sz="5000" b="0" i="0" u="none" strike="noStrike" kern="1200" cap="none" spc="0" normalizeH="0" baseline="0" noProof="0" dirty="0">
                <a:ln>
                  <a:noFill/>
                </a:ln>
                <a:solidFill>
                  <a:srgbClr val="FFFFFF"/>
                </a:solidFill>
                <a:effectLst/>
                <a:uLnTx/>
                <a:uFillTx/>
                <a:latin typeface="Agrandir Narrow Bold"/>
                <a:ea typeface="+mn-ea"/>
                <a:cs typeface="+mn-cs"/>
              </a:rPr>
              <a:t> a</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dirty="0" err="1">
                <a:ln>
                  <a:noFill/>
                </a:ln>
                <a:solidFill>
                  <a:srgbClr val="FFFFFF"/>
                </a:solidFill>
                <a:effectLst/>
                <a:uLnTx/>
                <a:uFillTx/>
                <a:latin typeface="Agrandir Narrow Bold"/>
                <a:ea typeface="+mn-ea"/>
                <a:cs typeface="+mn-cs"/>
              </a:rPr>
              <a:t>aumentos</a:t>
            </a:r>
            <a:r>
              <a:rPr kumimoji="0" lang="en-US" sz="5000" b="0" i="0" u="none" strike="noStrike" kern="1200" cap="none" spc="0" normalizeH="0" baseline="0" noProof="0" dirty="0">
                <a:ln>
                  <a:noFill/>
                </a:ln>
                <a:solidFill>
                  <a:srgbClr val="FFFFFF"/>
                </a:solidFill>
                <a:effectLst/>
                <a:uLnTx/>
                <a:uFillTx/>
                <a:latin typeface="Agrandir Narrow Bold"/>
                <a:ea typeface="+mn-ea"/>
                <a:cs typeface="+mn-cs"/>
              </a:rPr>
              <a:t> o </a:t>
            </a:r>
            <a:r>
              <a:rPr kumimoji="0" lang="en-US" sz="5000" b="0" i="0" u="none" strike="noStrike" kern="1200" cap="none" spc="0" normalizeH="0" baseline="0" noProof="0" dirty="0" err="1">
                <a:ln>
                  <a:noFill/>
                </a:ln>
                <a:solidFill>
                  <a:srgbClr val="FFFFFF"/>
                </a:solidFill>
                <a:effectLst/>
                <a:uLnTx/>
                <a:uFillTx/>
                <a:latin typeface="Agrandir Narrow Bold"/>
                <a:ea typeface="+mn-ea"/>
                <a:cs typeface="+mn-cs"/>
              </a:rPr>
              <a:t>disminuciones</a:t>
            </a:r>
            <a:r>
              <a:rPr kumimoji="0" lang="en-US" sz="5000" b="0" i="0" u="none" strike="noStrike" kern="1200" cap="none" spc="0" normalizeH="0" baseline="0" noProof="0" dirty="0">
                <a:ln>
                  <a:noFill/>
                </a:ln>
                <a:solidFill>
                  <a:srgbClr val="FFFFFF"/>
                </a:solidFill>
                <a:effectLst/>
                <a:uLnTx/>
                <a:uFillTx/>
                <a:latin typeface="Agrandir Narrow Bold"/>
                <a:ea typeface="+mn-ea"/>
                <a:cs typeface="+mn-cs"/>
              </a:rPr>
              <a:t> de la </a:t>
            </a:r>
            <a:r>
              <a:rPr kumimoji="0" lang="en-US" sz="5000" b="0" i="0" u="none" strike="noStrike" kern="1200" cap="none" spc="0" normalizeH="0" baseline="0" noProof="0" dirty="0" err="1">
                <a:ln>
                  <a:noFill/>
                </a:ln>
                <a:solidFill>
                  <a:srgbClr val="FFFFFF"/>
                </a:solidFill>
                <a:effectLst/>
                <a:uLnTx/>
                <a:uFillTx/>
                <a:latin typeface="Agrandir Narrow Bold"/>
                <a:ea typeface="+mn-ea"/>
                <a:cs typeface="+mn-cs"/>
              </a:rPr>
              <a:t>potencia</a:t>
            </a:r>
            <a:r>
              <a:rPr kumimoji="0" lang="en-US" sz="5000" b="0" i="0" u="none" strike="noStrike" kern="1200" cap="none" spc="0" normalizeH="0" baseline="0" noProof="0" dirty="0">
                <a:ln>
                  <a:noFill/>
                </a:ln>
                <a:solidFill>
                  <a:srgbClr val="FFFFFF"/>
                </a:solidFill>
                <a:effectLst/>
                <a:uLnTx/>
                <a:uFillTx/>
                <a:latin typeface="Agrandir Narrow Bold"/>
                <a:ea typeface="+mn-ea"/>
                <a:cs typeface="+mn-cs"/>
              </a:rPr>
              <a:t> </a:t>
            </a:r>
            <a:r>
              <a:rPr kumimoji="0" lang="en-US" sz="5000" b="0" i="0" u="none" strike="noStrike" kern="1200" cap="none" spc="0" normalizeH="0" baseline="0" noProof="0" dirty="0" err="1">
                <a:ln>
                  <a:noFill/>
                </a:ln>
                <a:solidFill>
                  <a:srgbClr val="FFFFFF"/>
                </a:solidFill>
                <a:effectLst/>
                <a:uLnTx/>
                <a:uFillTx/>
                <a:latin typeface="Agrandir Narrow Bold"/>
                <a:ea typeface="+mn-ea"/>
                <a:cs typeface="+mn-cs"/>
              </a:rPr>
              <a:t>espectral</a:t>
            </a:r>
            <a:r>
              <a:rPr kumimoji="0" lang="en-US" sz="5000" b="0" i="0" u="none" strike="noStrike" kern="1200" cap="none" spc="0" normalizeH="0" baseline="0" noProof="0" dirty="0">
                <a:ln>
                  <a:noFill/>
                </a:ln>
                <a:solidFill>
                  <a:srgbClr val="FFFFFF"/>
                </a:solidFill>
                <a:effectLst/>
                <a:uLnTx/>
                <a:uFillTx/>
                <a:latin typeface="Agrandir Narrow Bold"/>
                <a:ea typeface="+mn-ea"/>
                <a:cs typeface="+mn-cs"/>
              </a:rPr>
              <a:t> de la </a:t>
            </a:r>
            <a:r>
              <a:rPr kumimoji="0" lang="en-US" sz="5000" b="0" i="0" u="none" strike="noStrike" kern="1200" cap="none" spc="0" normalizeH="0" baseline="0" noProof="0" dirty="0" err="1">
                <a:ln>
                  <a:noFill/>
                </a:ln>
                <a:solidFill>
                  <a:srgbClr val="FFFFFF"/>
                </a:solidFill>
                <a:effectLst/>
                <a:uLnTx/>
                <a:uFillTx/>
                <a:latin typeface="Agrandir Narrow Bold"/>
                <a:ea typeface="+mn-ea"/>
                <a:cs typeface="+mn-cs"/>
              </a:rPr>
              <a:t>ventana</a:t>
            </a:r>
            <a:r>
              <a:rPr kumimoji="0" lang="en-US" sz="5000" b="0" i="0" u="none" strike="noStrike" kern="1200" cap="none" spc="0" normalizeH="0" baseline="0" noProof="0" dirty="0">
                <a:ln>
                  <a:noFill/>
                </a:ln>
                <a:solidFill>
                  <a:srgbClr val="FFFFFF"/>
                </a:solidFill>
                <a:effectLst/>
                <a:uLnTx/>
                <a:uFillTx/>
                <a:latin typeface="Agrandir Narrow Bold"/>
                <a:ea typeface="+mn-ea"/>
                <a:cs typeface="+mn-cs"/>
              </a:rPr>
              <a:t> de </a:t>
            </a:r>
            <a:r>
              <a:rPr kumimoji="0" lang="en-US" sz="5000" b="0" i="0" u="none" strike="noStrike" kern="1200" cap="none" spc="0" normalizeH="0" baseline="0" noProof="0" dirty="0" err="1" smtClean="0">
                <a:ln>
                  <a:noFill/>
                </a:ln>
                <a:solidFill>
                  <a:srgbClr val="FFFFFF"/>
                </a:solidFill>
                <a:effectLst/>
                <a:uLnTx/>
                <a:uFillTx/>
                <a:latin typeface="Agrandir Narrow Bold"/>
                <a:ea typeface="+mn-ea"/>
                <a:cs typeface="+mn-cs"/>
              </a:rPr>
              <a:t>testeo</a:t>
            </a:r>
            <a:endParaRPr kumimoji="0" lang="en-US" sz="5000" b="0" i="0" u="none" strike="noStrike" kern="1200" cap="none" spc="0" normalizeH="0" baseline="0" noProof="0" dirty="0">
              <a:ln>
                <a:noFill/>
              </a:ln>
              <a:solidFill>
                <a:srgbClr val="FFFFFF"/>
              </a:solidFill>
              <a:effectLst/>
              <a:uLnTx/>
              <a:uFillTx/>
              <a:latin typeface="Agrandir Narrow Bold"/>
              <a:ea typeface="+mn-ea"/>
              <a:cs typeface="+mn-cs"/>
            </a:endParaRPr>
          </a:p>
        </p:txBody>
      </p:sp>
    </p:spTree>
    <p:extLst>
      <p:ext uri="{BB962C8B-B14F-4D97-AF65-F5344CB8AC3E}">
        <p14:creationId xmlns:p14="http://schemas.microsoft.com/office/powerpoint/2010/main" val="405983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576993" y="4023251"/>
            <a:ext cx="11134013" cy="2515572"/>
          </a:xfrm>
          <a:custGeom>
            <a:avLst/>
            <a:gdLst/>
            <a:ahLst/>
            <a:cxnLst/>
            <a:rect l="l" t="t" r="r" b="b"/>
            <a:pathLst>
              <a:path w="11134013" h="2515572">
                <a:moveTo>
                  <a:pt x="0" y="0"/>
                </a:moveTo>
                <a:lnTo>
                  <a:pt x="11134014" y="0"/>
                </a:lnTo>
                <a:lnTo>
                  <a:pt x="11134014" y="2515572"/>
                </a:lnTo>
                <a:lnTo>
                  <a:pt x="0" y="2515572"/>
                </a:lnTo>
                <a:lnTo>
                  <a:pt x="0" y="0"/>
                </a:lnTo>
                <a:close/>
              </a:path>
            </a:pathLst>
          </a:custGeom>
          <a:blipFill>
            <a:blip r:embed="rId3"/>
            <a:stretch>
              <a:fillRect/>
            </a:stretch>
          </a:blipFill>
          <a:ln w="114300" cap="sq">
            <a:solidFill>
              <a:srgbClr val="FFFFFF"/>
            </a:solidFill>
            <a:prstDash val="solid"/>
            <a:miter/>
          </a:ln>
        </p:spPr>
      </p:sp>
      <p:sp>
        <p:nvSpPr>
          <p:cNvPr id="3" name="TextBox 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POR PERIODOGRAMA MÓVIL</a:t>
            </a:r>
          </a:p>
        </p:txBody>
      </p:sp>
      <p:sp>
        <p:nvSpPr>
          <p:cNvPr id="4" name="TextBox 4"/>
          <p:cNvSpPr txBox="1"/>
          <p:nvPr/>
        </p:nvSpPr>
        <p:spPr>
          <a:xfrm>
            <a:off x="3397369" y="7159695"/>
            <a:ext cx="11493262" cy="803275"/>
          </a:xfrm>
          <a:prstGeom prst="rect">
            <a:avLst/>
          </a:prstGeom>
        </p:spPr>
        <p:txBody>
          <a:bodyPr lIns="0" tIns="0" rIns="0" bIns="0" rtlCol="0" anchor="t">
            <a:spAutoFit/>
          </a:bodyPr>
          <a:lstStyle/>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FFFF"/>
                </a:solidFill>
                <a:effectLst/>
                <a:uLnTx/>
                <a:uFillTx/>
                <a:latin typeface="Agrandir Narrow Bold"/>
                <a:ea typeface="+mn-ea"/>
                <a:cs typeface="+mn-cs"/>
              </a:rPr>
              <a:t>NORMALIZACIÓN</a:t>
            </a:r>
          </a:p>
        </p:txBody>
      </p:sp>
    </p:spTree>
    <p:extLst>
      <p:ext uri="{BB962C8B-B14F-4D97-AF65-F5344CB8AC3E}">
        <p14:creationId xmlns:p14="http://schemas.microsoft.com/office/powerpoint/2010/main" val="16542081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POR PERIODOGRAMA MÓVIL</a:t>
            </a:r>
          </a:p>
        </p:txBody>
      </p:sp>
      <p:sp>
        <p:nvSpPr>
          <p:cNvPr id="3" name="Freeform 3"/>
          <p:cNvSpPr/>
          <p:nvPr/>
        </p:nvSpPr>
        <p:spPr>
          <a:xfrm>
            <a:off x="3910968" y="4301777"/>
            <a:ext cx="10466065" cy="2574540"/>
          </a:xfrm>
          <a:custGeom>
            <a:avLst/>
            <a:gdLst/>
            <a:ahLst/>
            <a:cxnLst/>
            <a:rect l="l" t="t" r="r" b="b"/>
            <a:pathLst>
              <a:path w="10466065" h="2574540">
                <a:moveTo>
                  <a:pt x="0" y="0"/>
                </a:moveTo>
                <a:lnTo>
                  <a:pt x="10466064" y="0"/>
                </a:lnTo>
                <a:lnTo>
                  <a:pt x="10466064" y="2574540"/>
                </a:lnTo>
                <a:lnTo>
                  <a:pt x="0" y="2574540"/>
                </a:lnTo>
                <a:lnTo>
                  <a:pt x="0" y="0"/>
                </a:lnTo>
                <a:close/>
              </a:path>
            </a:pathLst>
          </a:custGeom>
          <a:blipFill>
            <a:blip r:embed="rId3"/>
            <a:stretch>
              <a:fillRect/>
            </a:stretch>
          </a:blipFill>
          <a:ln w="142875" cap="sq">
            <a:solidFill>
              <a:srgbClr val="FFB923"/>
            </a:solidFill>
            <a:prstDash val="solid"/>
            <a:miter/>
          </a:ln>
        </p:spPr>
      </p:sp>
    </p:spTree>
    <p:extLst>
      <p:ext uri="{BB962C8B-B14F-4D97-AF65-F5344CB8AC3E}">
        <p14:creationId xmlns:p14="http://schemas.microsoft.com/office/powerpoint/2010/main" val="1640508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698398" y="4690931"/>
            <a:ext cx="8275273" cy="3947968"/>
            <a:chOff x="0" y="0"/>
            <a:chExt cx="11033697" cy="5263958"/>
          </a:xfrm>
        </p:grpSpPr>
        <p:grpSp>
          <p:nvGrpSpPr>
            <p:cNvPr id="3" name="Group 3"/>
            <p:cNvGrpSpPr/>
            <p:nvPr/>
          </p:nvGrpSpPr>
          <p:grpSpPr>
            <a:xfrm>
              <a:off x="3815708" y="0"/>
              <a:ext cx="3402281" cy="2867891"/>
              <a:chOff x="0" y="0"/>
              <a:chExt cx="672055" cy="566497"/>
            </a:xfrm>
          </p:grpSpPr>
          <p:sp>
            <p:nvSpPr>
              <p:cNvPr id="4" name="Freeform 4"/>
              <p:cNvSpPr/>
              <p:nvPr/>
            </p:nvSpPr>
            <p:spPr>
              <a:xfrm>
                <a:off x="0" y="0"/>
                <a:ext cx="672055" cy="566497"/>
              </a:xfrm>
              <a:custGeom>
                <a:avLst/>
                <a:gdLst/>
                <a:ahLst/>
                <a:cxnLst/>
                <a:rect l="l" t="t" r="r" b="b"/>
                <a:pathLst>
                  <a:path w="672055" h="566497">
                    <a:moveTo>
                      <a:pt x="154735" y="0"/>
                    </a:moveTo>
                    <a:lnTo>
                      <a:pt x="517321" y="0"/>
                    </a:lnTo>
                    <a:cubicBezTo>
                      <a:pt x="602778" y="0"/>
                      <a:pt x="672055" y="69277"/>
                      <a:pt x="672055" y="154735"/>
                    </a:cubicBezTo>
                    <a:lnTo>
                      <a:pt x="672055" y="411762"/>
                    </a:lnTo>
                    <a:cubicBezTo>
                      <a:pt x="672055" y="452801"/>
                      <a:pt x="655753" y="492158"/>
                      <a:pt x="626735" y="521176"/>
                    </a:cubicBezTo>
                    <a:cubicBezTo>
                      <a:pt x="597716" y="550195"/>
                      <a:pt x="558359" y="566497"/>
                      <a:pt x="517321" y="566497"/>
                    </a:cubicBezTo>
                    <a:lnTo>
                      <a:pt x="154735" y="566497"/>
                    </a:lnTo>
                    <a:cubicBezTo>
                      <a:pt x="69277" y="566497"/>
                      <a:pt x="0" y="497220"/>
                      <a:pt x="0" y="411762"/>
                    </a:cubicBezTo>
                    <a:lnTo>
                      <a:pt x="0" y="154735"/>
                    </a:lnTo>
                    <a:cubicBezTo>
                      <a:pt x="0" y="113696"/>
                      <a:pt x="16302" y="74339"/>
                      <a:pt x="45321" y="45321"/>
                    </a:cubicBezTo>
                    <a:cubicBezTo>
                      <a:pt x="74339" y="16302"/>
                      <a:pt x="113696" y="0"/>
                      <a:pt x="154735" y="0"/>
                    </a:cubicBezTo>
                    <a:close/>
                  </a:path>
                </a:pathLst>
              </a:custGeom>
              <a:solidFill>
                <a:srgbClr val="00C4CC"/>
              </a:solidFill>
            </p:spPr>
          </p:sp>
          <p:sp>
            <p:nvSpPr>
              <p:cNvPr id="5" name="TextBox 5"/>
              <p:cNvSpPr txBox="1"/>
              <p:nvPr/>
            </p:nvSpPr>
            <p:spPr>
              <a:xfrm>
                <a:off x="0" y="-38100"/>
                <a:ext cx="672055" cy="604597"/>
              </a:xfrm>
              <a:prstGeom prst="rect">
                <a:avLst/>
              </a:prstGeom>
            </p:spPr>
            <p:txBody>
              <a:bodyPr lIns="50800" tIns="50800" rIns="50800" bIns="5080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000000"/>
                    </a:solidFill>
                    <a:effectLst/>
                    <a:uLnTx/>
                    <a:uFillTx/>
                    <a:latin typeface="Agrandir Narrow"/>
                    <a:ea typeface="+mn-ea"/>
                    <a:cs typeface="+mn-cs"/>
                  </a:rPr>
                  <a:t>1</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000000"/>
                    </a:solidFill>
                    <a:effectLst/>
                    <a:uLnTx/>
                    <a:uFillTx/>
                    <a:latin typeface="Agrandir Narrow"/>
                    <a:ea typeface="+mn-ea"/>
                    <a:cs typeface="+mn-cs"/>
                  </a:rPr>
                  <a:t>------</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dirty="0" err="1">
                    <a:ln>
                      <a:noFill/>
                    </a:ln>
                    <a:solidFill>
                      <a:srgbClr val="000000"/>
                    </a:solidFill>
                    <a:effectLst/>
                    <a:uLnTx/>
                    <a:uFillTx/>
                    <a:latin typeface="Agrandir Narrow"/>
                    <a:ea typeface="+mn-ea"/>
                    <a:cs typeface="+mn-cs"/>
                  </a:rPr>
                  <a:t>Ap</a:t>
                </a:r>
                <a:endParaRPr kumimoji="0" lang="en-US" sz="3500" b="0" i="0" u="none" strike="noStrike" kern="1200" cap="none" spc="0" normalizeH="0" baseline="0" noProof="0" dirty="0">
                  <a:ln>
                    <a:noFill/>
                  </a:ln>
                  <a:solidFill>
                    <a:srgbClr val="000000"/>
                  </a:solidFill>
                  <a:effectLst/>
                  <a:uLnTx/>
                  <a:uFillTx/>
                  <a:latin typeface="Agrandir Narrow"/>
                  <a:ea typeface="+mn-ea"/>
                  <a:cs typeface="+mn-cs"/>
                </a:endParaRPr>
              </a:p>
            </p:txBody>
          </p:sp>
        </p:grpSp>
        <p:grpSp>
          <p:nvGrpSpPr>
            <p:cNvPr id="6" name="Group 6"/>
            <p:cNvGrpSpPr/>
            <p:nvPr/>
          </p:nvGrpSpPr>
          <p:grpSpPr>
            <a:xfrm>
              <a:off x="1212465" y="771164"/>
              <a:ext cx="1983856" cy="1325563"/>
              <a:chOff x="0" y="0"/>
              <a:chExt cx="1050461" cy="701892"/>
            </a:xfrm>
          </p:grpSpPr>
          <p:sp>
            <p:nvSpPr>
              <p:cNvPr id="7" name="Freeform 7"/>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FFB923"/>
              </a:solidFill>
            </p:spPr>
          </p:sp>
          <p:sp>
            <p:nvSpPr>
              <p:cNvPr id="8" name="TextBox 8"/>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TextBox 9"/>
            <p:cNvSpPr txBox="1"/>
            <p:nvPr/>
          </p:nvSpPr>
          <p:spPr>
            <a:xfrm>
              <a:off x="0" y="2934566"/>
              <a:ext cx="4408785" cy="12202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RUIDO BLANCO</a:t>
              </a:r>
            </a:p>
          </p:txBody>
        </p:sp>
        <p:sp>
          <p:nvSpPr>
            <p:cNvPr id="10" name="TextBox 10"/>
            <p:cNvSpPr txBox="1"/>
            <p:nvPr/>
          </p:nvSpPr>
          <p:spPr>
            <a:xfrm>
              <a:off x="0" y="4627899"/>
              <a:ext cx="4408785" cy="6360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N[n]</a:t>
              </a:r>
            </a:p>
          </p:txBody>
        </p:sp>
        <p:grpSp>
          <p:nvGrpSpPr>
            <p:cNvPr id="11" name="Group 11"/>
            <p:cNvGrpSpPr/>
            <p:nvPr/>
          </p:nvGrpSpPr>
          <p:grpSpPr>
            <a:xfrm>
              <a:off x="7837376" y="771164"/>
              <a:ext cx="1983856" cy="1325563"/>
              <a:chOff x="0" y="0"/>
              <a:chExt cx="1050461" cy="701892"/>
            </a:xfrm>
          </p:grpSpPr>
          <p:sp>
            <p:nvSpPr>
              <p:cNvPr id="12" name="Freeform 12"/>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FFFFFF"/>
              </a:solidFill>
            </p:spPr>
          </p:sp>
          <p:sp>
            <p:nvSpPr>
              <p:cNvPr id="13" name="TextBox 13"/>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4"/>
            <p:cNvSpPr txBox="1"/>
            <p:nvPr/>
          </p:nvSpPr>
          <p:spPr>
            <a:xfrm>
              <a:off x="6624912" y="2934566"/>
              <a:ext cx="4408785" cy="6360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Bold"/>
                  <a:ea typeface="+mn-ea"/>
                  <a:cs typeface="+mn-cs"/>
                </a:rPr>
                <a:t>SEÑAL</a:t>
              </a:r>
            </a:p>
          </p:txBody>
        </p:sp>
        <p:sp>
          <p:nvSpPr>
            <p:cNvPr id="15" name="TextBox 15"/>
            <p:cNvSpPr txBox="1"/>
            <p:nvPr/>
          </p:nvSpPr>
          <p:spPr>
            <a:xfrm>
              <a:off x="6624912" y="4276533"/>
              <a:ext cx="4408785" cy="6360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Bold"/>
                  <a:ea typeface="+mn-ea"/>
                  <a:cs typeface="+mn-cs"/>
                </a:rPr>
                <a:t>x[n]</a:t>
              </a:r>
            </a:p>
          </p:txBody>
        </p:sp>
      </p:grpSp>
      <p:grpSp>
        <p:nvGrpSpPr>
          <p:cNvPr id="16" name="Group 16"/>
          <p:cNvGrpSpPr/>
          <p:nvPr/>
        </p:nvGrpSpPr>
        <p:grpSpPr>
          <a:xfrm>
            <a:off x="9536102" y="4690931"/>
            <a:ext cx="8053500" cy="3786043"/>
            <a:chOff x="0" y="0"/>
            <a:chExt cx="10738000" cy="5048058"/>
          </a:xfrm>
        </p:grpSpPr>
        <p:grpSp>
          <p:nvGrpSpPr>
            <p:cNvPr id="17" name="Group 17"/>
            <p:cNvGrpSpPr/>
            <p:nvPr/>
          </p:nvGrpSpPr>
          <p:grpSpPr>
            <a:xfrm>
              <a:off x="3818621" y="0"/>
              <a:ext cx="3402281" cy="2867891"/>
              <a:chOff x="0" y="0"/>
              <a:chExt cx="672055" cy="566497"/>
            </a:xfrm>
          </p:grpSpPr>
          <p:sp>
            <p:nvSpPr>
              <p:cNvPr id="18" name="Freeform 18"/>
              <p:cNvSpPr/>
              <p:nvPr/>
            </p:nvSpPr>
            <p:spPr>
              <a:xfrm>
                <a:off x="0" y="0"/>
                <a:ext cx="672055" cy="566497"/>
              </a:xfrm>
              <a:custGeom>
                <a:avLst/>
                <a:gdLst/>
                <a:ahLst/>
                <a:cxnLst/>
                <a:rect l="l" t="t" r="r" b="b"/>
                <a:pathLst>
                  <a:path w="672055" h="566497">
                    <a:moveTo>
                      <a:pt x="154735" y="0"/>
                    </a:moveTo>
                    <a:lnTo>
                      <a:pt x="517321" y="0"/>
                    </a:lnTo>
                    <a:cubicBezTo>
                      <a:pt x="602778" y="0"/>
                      <a:pt x="672055" y="69277"/>
                      <a:pt x="672055" y="154735"/>
                    </a:cubicBezTo>
                    <a:lnTo>
                      <a:pt x="672055" y="411762"/>
                    </a:lnTo>
                    <a:cubicBezTo>
                      <a:pt x="672055" y="452801"/>
                      <a:pt x="655753" y="492158"/>
                      <a:pt x="626735" y="521176"/>
                    </a:cubicBezTo>
                    <a:cubicBezTo>
                      <a:pt x="597716" y="550195"/>
                      <a:pt x="558359" y="566497"/>
                      <a:pt x="517321" y="566497"/>
                    </a:cubicBezTo>
                    <a:lnTo>
                      <a:pt x="154735" y="566497"/>
                    </a:lnTo>
                    <a:cubicBezTo>
                      <a:pt x="69277" y="566497"/>
                      <a:pt x="0" y="497220"/>
                      <a:pt x="0" y="411762"/>
                    </a:cubicBezTo>
                    <a:lnTo>
                      <a:pt x="0" y="154735"/>
                    </a:lnTo>
                    <a:cubicBezTo>
                      <a:pt x="0" y="113696"/>
                      <a:pt x="16302" y="74339"/>
                      <a:pt x="45321" y="45321"/>
                    </a:cubicBezTo>
                    <a:cubicBezTo>
                      <a:pt x="74339" y="16302"/>
                      <a:pt x="113696" y="0"/>
                      <a:pt x="154735" y="0"/>
                    </a:cubicBezTo>
                    <a:close/>
                  </a:path>
                </a:pathLst>
              </a:custGeom>
              <a:solidFill>
                <a:srgbClr val="00C4CC"/>
              </a:solidFill>
            </p:spPr>
          </p:sp>
          <p:sp>
            <p:nvSpPr>
              <p:cNvPr id="19" name="TextBox 19"/>
              <p:cNvSpPr txBox="1"/>
              <p:nvPr/>
            </p:nvSpPr>
            <p:spPr>
              <a:xfrm>
                <a:off x="0" y="-38100"/>
                <a:ext cx="672055" cy="604597"/>
              </a:xfrm>
              <a:prstGeom prst="rect">
                <a:avLst/>
              </a:prstGeom>
            </p:spPr>
            <p:txBody>
              <a:bodyPr lIns="50800" tIns="50800" rIns="50800" bIns="5080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0000"/>
                    </a:solidFill>
                    <a:effectLst/>
                    <a:uLnTx/>
                    <a:uFillTx/>
                    <a:latin typeface="Agrandir Narrow"/>
                    <a:ea typeface="+mn-ea"/>
                    <a:cs typeface="+mn-cs"/>
                  </a:rPr>
                  <a:t>Ap</a:t>
                </a:r>
              </a:p>
            </p:txBody>
          </p:sp>
        </p:grpSp>
        <p:grpSp>
          <p:nvGrpSpPr>
            <p:cNvPr id="20" name="Group 20"/>
            <p:cNvGrpSpPr/>
            <p:nvPr/>
          </p:nvGrpSpPr>
          <p:grpSpPr>
            <a:xfrm>
              <a:off x="1212465" y="797177"/>
              <a:ext cx="1983856" cy="1325563"/>
              <a:chOff x="0" y="0"/>
              <a:chExt cx="1050461" cy="701892"/>
            </a:xfrm>
          </p:grpSpPr>
          <p:sp>
            <p:nvSpPr>
              <p:cNvPr id="21" name="Freeform 21"/>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FFFFFF"/>
              </a:solidFill>
            </p:spPr>
          </p:sp>
          <p:sp>
            <p:nvSpPr>
              <p:cNvPr id="22" name="TextBox 22"/>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23"/>
            <p:cNvSpPr txBox="1"/>
            <p:nvPr/>
          </p:nvSpPr>
          <p:spPr>
            <a:xfrm>
              <a:off x="0" y="2960579"/>
              <a:ext cx="4408785" cy="6360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Bold"/>
                  <a:ea typeface="+mn-ea"/>
                  <a:cs typeface="+mn-cs"/>
                </a:rPr>
                <a:t>SEÑAL</a:t>
              </a:r>
            </a:p>
          </p:txBody>
        </p:sp>
        <p:sp>
          <p:nvSpPr>
            <p:cNvPr id="24" name="TextBox 24"/>
            <p:cNvSpPr txBox="1"/>
            <p:nvPr/>
          </p:nvSpPr>
          <p:spPr>
            <a:xfrm>
              <a:off x="0" y="4302546"/>
              <a:ext cx="4408785" cy="6360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Bold"/>
                  <a:ea typeface="+mn-ea"/>
                  <a:cs typeface="+mn-cs"/>
                </a:rPr>
                <a:t>x[n]</a:t>
              </a:r>
            </a:p>
          </p:txBody>
        </p:sp>
        <p:grpSp>
          <p:nvGrpSpPr>
            <p:cNvPr id="25" name="Group 25"/>
            <p:cNvGrpSpPr/>
            <p:nvPr/>
          </p:nvGrpSpPr>
          <p:grpSpPr>
            <a:xfrm>
              <a:off x="7843202" y="771164"/>
              <a:ext cx="1983856" cy="1325563"/>
              <a:chOff x="0" y="0"/>
              <a:chExt cx="1050461" cy="701892"/>
            </a:xfrm>
          </p:grpSpPr>
          <p:sp>
            <p:nvSpPr>
              <p:cNvPr id="26" name="Freeform 26"/>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FFB923"/>
              </a:solidFill>
            </p:spPr>
          </p:sp>
          <p:sp>
            <p:nvSpPr>
              <p:cNvPr id="27" name="TextBox 27"/>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TextBox 28"/>
            <p:cNvSpPr txBox="1"/>
            <p:nvPr/>
          </p:nvSpPr>
          <p:spPr>
            <a:xfrm>
              <a:off x="6329215" y="2642466"/>
              <a:ext cx="4408785" cy="12202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RUIDO BLANCO</a:t>
              </a:r>
            </a:p>
          </p:txBody>
        </p:sp>
        <p:sp>
          <p:nvSpPr>
            <p:cNvPr id="29" name="TextBox 29"/>
            <p:cNvSpPr txBox="1"/>
            <p:nvPr/>
          </p:nvSpPr>
          <p:spPr>
            <a:xfrm>
              <a:off x="6329215" y="4411999"/>
              <a:ext cx="4408785" cy="6360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N[n]</a:t>
              </a:r>
            </a:p>
          </p:txBody>
        </p:sp>
      </p:grpSp>
      <p:sp>
        <p:nvSpPr>
          <p:cNvPr id="30" name="TextBox 30"/>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PARAMÉTRICA</a:t>
            </a:r>
          </a:p>
        </p:txBody>
      </p:sp>
      <p:sp>
        <p:nvSpPr>
          <p:cNvPr id="31" name="TextBox 31"/>
          <p:cNvSpPr txBox="1"/>
          <p:nvPr/>
        </p:nvSpPr>
        <p:spPr>
          <a:xfrm>
            <a:off x="6513397" y="3282084"/>
            <a:ext cx="5261206" cy="56515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C4CC"/>
                </a:solidFill>
                <a:effectLst/>
                <a:uLnTx/>
                <a:uFillTx/>
                <a:latin typeface="Agrandir Narrow Bold"/>
                <a:ea typeface="+mn-ea"/>
                <a:cs typeface="+mn-cs"/>
              </a:rPr>
              <a:t>Sistemas Inversos</a:t>
            </a:r>
          </a:p>
        </p:txBody>
      </p:sp>
    </p:spTree>
    <p:extLst>
      <p:ext uri="{BB962C8B-B14F-4D97-AF65-F5344CB8AC3E}">
        <p14:creationId xmlns:p14="http://schemas.microsoft.com/office/powerpoint/2010/main" val="10420840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grpSp>
        <p:nvGrpSpPr>
          <p:cNvPr id="2" name="Group 2"/>
          <p:cNvGrpSpPr/>
          <p:nvPr/>
        </p:nvGrpSpPr>
        <p:grpSpPr>
          <a:xfrm>
            <a:off x="3560179" y="4690931"/>
            <a:ext cx="2551710" cy="2150918"/>
            <a:chOff x="0" y="0"/>
            <a:chExt cx="672055" cy="566497"/>
          </a:xfrm>
        </p:grpSpPr>
        <p:sp>
          <p:nvSpPr>
            <p:cNvPr id="3" name="Freeform 3"/>
            <p:cNvSpPr/>
            <p:nvPr/>
          </p:nvSpPr>
          <p:spPr>
            <a:xfrm>
              <a:off x="0" y="0"/>
              <a:ext cx="672055" cy="566497"/>
            </a:xfrm>
            <a:custGeom>
              <a:avLst/>
              <a:gdLst/>
              <a:ahLst/>
              <a:cxnLst/>
              <a:rect l="l" t="t" r="r" b="b"/>
              <a:pathLst>
                <a:path w="672055" h="566497">
                  <a:moveTo>
                    <a:pt x="154735" y="0"/>
                  </a:moveTo>
                  <a:lnTo>
                    <a:pt x="517321" y="0"/>
                  </a:lnTo>
                  <a:cubicBezTo>
                    <a:pt x="602778" y="0"/>
                    <a:pt x="672055" y="69277"/>
                    <a:pt x="672055" y="154735"/>
                  </a:cubicBezTo>
                  <a:lnTo>
                    <a:pt x="672055" y="411762"/>
                  </a:lnTo>
                  <a:cubicBezTo>
                    <a:pt x="672055" y="452801"/>
                    <a:pt x="655753" y="492158"/>
                    <a:pt x="626735" y="521176"/>
                  </a:cubicBezTo>
                  <a:cubicBezTo>
                    <a:pt x="597716" y="550195"/>
                    <a:pt x="558359" y="566497"/>
                    <a:pt x="517321" y="566497"/>
                  </a:cubicBezTo>
                  <a:lnTo>
                    <a:pt x="154735" y="566497"/>
                  </a:lnTo>
                  <a:cubicBezTo>
                    <a:pt x="69277" y="566497"/>
                    <a:pt x="0" y="497220"/>
                    <a:pt x="0" y="411762"/>
                  </a:cubicBezTo>
                  <a:lnTo>
                    <a:pt x="0" y="154735"/>
                  </a:lnTo>
                  <a:cubicBezTo>
                    <a:pt x="0" y="113696"/>
                    <a:pt x="16302" y="74339"/>
                    <a:pt x="45321" y="45321"/>
                  </a:cubicBezTo>
                  <a:cubicBezTo>
                    <a:pt x="74339" y="16302"/>
                    <a:pt x="113696" y="0"/>
                    <a:pt x="154735" y="0"/>
                  </a:cubicBezTo>
                  <a:close/>
                </a:path>
              </a:pathLst>
            </a:custGeom>
            <a:solidFill>
              <a:srgbClr val="242424"/>
            </a:solidFill>
          </p:spPr>
        </p:sp>
        <p:sp>
          <p:nvSpPr>
            <p:cNvPr id="4" name="TextBox 4"/>
            <p:cNvSpPr txBox="1"/>
            <p:nvPr/>
          </p:nvSpPr>
          <p:spPr>
            <a:xfrm>
              <a:off x="0" y="-38100"/>
              <a:ext cx="672055" cy="604597"/>
            </a:xfrm>
            <a:prstGeom prst="rect">
              <a:avLst/>
            </a:prstGeom>
          </p:spPr>
          <p:txBody>
            <a:bodyPr lIns="50800" tIns="50800" rIns="50800" bIns="5080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0000"/>
                  </a:solidFill>
                  <a:effectLst/>
                  <a:uLnTx/>
                  <a:uFillTx/>
                  <a:latin typeface="Agrandir Narrow"/>
                  <a:ea typeface="+mn-ea"/>
                  <a:cs typeface="+mn-cs"/>
                </a:rPr>
                <a:t>1</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0000"/>
                  </a:solidFill>
                  <a:effectLst/>
                  <a:uLnTx/>
                  <a:uFillTx/>
                  <a:latin typeface="Agrandir Narrow"/>
                  <a:ea typeface="+mn-ea"/>
                  <a:cs typeface="+mn-cs"/>
                </a:rPr>
                <a:t>------</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0000"/>
                  </a:solidFill>
                  <a:effectLst/>
                  <a:uLnTx/>
                  <a:uFillTx/>
                  <a:latin typeface="Agrandir Narrow"/>
                  <a:ea typeface="+mn-ea"/>
                  <a:cs typeface="+mn-cs"/>
                </a:rPr>
                <a:t>Ap</a:t>
              </a:r>
            </a:p>
          </p:txBody>
        </p:sp>
      </p:grpSp>
      <p:grpSp>
        <p:nvGrpSpPr>
          <p:cNvPr id="5" name="Group 5"/>
          <p:cNvGrpSpPr/>
          <p:nvPr/>
        </p:nvGrpSpPr>
        <p:grpSpPr>
          <a:xfrm>
            <a:off x="1607746" y="5269304"/>
            <a:ext cx="1487892" cy="994172"/>
            <a:chOff x="0" y="0"/>
            <a:chExt cx="1050461" cy="701892"/>
          </a:xfrm>
        </p:grpSpPr>
        <p:sp>
          <p:nvSpPr>
            <p:cNvPr id="6" name="Freeform 6"/>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242424"/>
            </a:solidFill>
          </p:spPr>
        </p:sp>
        <p:sp>
          <p:nvSpPr>
            <p:cNvPr id="7" name="TextBox 7"/>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6576430" y="5269304"/>
            <a:ext cx="1487892" cy="994172"/>
            <a:chOff x="0" y="0"/>
            <a:chExt cx="1050461" cy="701892"/>
          </a:xfrm>
        </p:grpSpPr>
        <p:sp>
          <p:nvSpPr>
            <p:cNvPr id="9" name="Freeform 9"/>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242424"/>
            </a:solidFill>
          </p:spPr>
        </p:sp>
        <p:sp>
          <p:nvSpPr>
            <p:cNvPr id="10" name="TextBox 10"/>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1"/>
          <p:cNvGrpSpPr/>
          <p:nvPr/>
        </p:nvGrpSpPr>
        <p:grpSpPr>
          <a:xfrm>
            <a:off x="9536102" y="4690931"/>
            <a:ext cx="8053500" cy="3786043"/>
            <a:chOff x="0" y="0"/>
            <a:chExt cx="10738000" cy="5048058"/>
          </a:xfrm>
        </p:grpSpPr>
        <p:grpSp>
          <p:nvGrpSpPr>
            <p:cNvPr id="12" name="Group 12"/>
            <p:cNvGrpSpPr/>
            <p:nvPr/>
          </p:nvGrpSpPr>
          <p:grpSpPr>
            <a:xfrm>
              <a:off x="3818621" y="0"/>
              <a:ext cx="3402281" cy="2867891"/>
              <a:chOff x="0" y="0"/>
              <a:chExt cx="672055" cy="566497"/>
            </a:xfrm>
          </p:grpSpPr>
          <p:sp>
            <p:nvSpPr>
              <p:cNvPr id="13" name="Freeform 13"/>
              <p:cNvSpPr/>
              <p:nvPr/>
            </p:nvSpPr>
            <p:spPr>
              <a:xfrm>
                <a:off x="0" y="0"/>
                <a:ext cx="672055" cy="566497"/>
              </a:xfrm>
              <a:custGeom>
                <a:avLst/>
                <a:gdLst/>
                <a:ahLst/>
                <a:cxnLst/>
                <a:rect l="l" t="t" r="r" b="b"/>
                <a:pathLst>
                  <a:path w="672055" h="566497">
                    <a:moveTo>
                      <a:pt x="154735" y="0"/>
                    </a:moveTo>
                    <a:lnTo>
                      <a:pt x="517321" y="0"/>
                    </a:lnTo>
                    <a:cubicBezTo>
                      <a:pt x="602778" y="0"/>
                      <a:pt x="672055" y="69277"/>
                      <a:pt x="672055" y="154735"/>
                    </a:cubicBezTo>
                    <a:lnTo>
                      <a:pt x="672055" y="411762"/>
                    </a:lnTo>
                    <a:cubicBezTo>
                      <a:pt x="672055" y="452801"/>
                      <a:pt x="655753" y="492158"/>
                      <a:pt x="626735" y="521176"/>
                    </a:cubicBezTo>
                    <a:cubicBezTo>
                      <a:pt x="597716" y="550195"/>
                      <a:pt x="558359" y="566497"/>
                      <a:pt x="517321" y="566497"/>
                    </a:cubicBezTo>
                    <a:lnTo>
                      <a:pt x="154735" y="566497"/>
                    </a:lnTo>
                    <a:cubicBezTo>
                      <a:pt x="69277" y="566497"/>
                      <a:pt x="0" y="497220"/>
                      <a:pt x="0" y="411762"/>
                    </a:cubicBezTo>
                    <a:lnTo>
                      <a:pt x="0" y="154735"/>
                    </a:lnTo>
                    <a:cubicBezTo>
                      <a:pt x="0" y="113696"/>
                      <a:pt x="16302" y="74339"/>
                      <a:pt x="45321" y="45321"/>
                    </a:cubicBezTo>
                    <a:cubicBezTo>
                      <a:pt x="74339" y="16302"/>
                      <a:pt x="113696" y="0"/>
                      <a:pt x="154735" y="0"/>
                    </a:cubicBezTo>
                    <a:close/>
                  </a:path>
                </a:pathLst>
              </a:custGeom>
              <a:solidFill>
                <a:srgbClr val="00C4CC"/>
              </a:solidFill>
            </p:spPr>
          </p:sp>
          <p:sp>
            <p:nvSpPr>
              <p:cNvPr id="14" name="TextBox 14"/>
              <p:cNvSpPr txBox="1"/>
              <p:nvPr/>
            </p:nvSpPr>
            <p:spPr>
              <a:xfrm>
                <a:off x="0" y="-38100"/>
                <a:ext cx="672055" cy="604597"/>
              </a:xfrm>
              <a:prstGeom prst="rect">
                <a:avLst/>
              </a:prstGeom>
            </p:spPr>
            <p:txBody>
              <a:bodyPr lIns="50800" tIns="50800" rIns="50800" bIns="5080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0000"/>
                    </a:solidFill>
                    <a:effectLst/>
                    <a:uLnTx/>
                    <a:uFillTx/>
                    <a:latin typeface="Agrandir Narrow"/>
                    <a:ea typeface="+mn-ea"/>
                    <a:cs typeface="+mn-cs"/>
                  </a:rPr>
                  <a:t>Ap</a:t>
                </a:r>
              </a:p>
            </p:txBody>
          </p:sp>
        </p:grpSp>
        <p:grpSp>
          <p:nvGrpSpPr>
            <p:cNvPr id="15" name="Group 15"/>
            <p:cNvGrpSpPr/>
            <p:nvPr/>
          </p:nvGrpSpPr>
          <p:grpSpPr>
            <a:xfrm>
              <a:off x="1212465" y="797177"/>
              <a:ext cx="1983856" cy="1325563"/>
              <a:chOff x="0" y="0"/>
              <a:chExt cx="1050461" cy="701892"/>
            </a:xfrm>
          </p:grpSpPr>
          <p:sp>
            <p:nvSpPr>
              <p:cNvPr id="16" name="Freeform 16"/>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FFFFFF"/>
              </a:solidFill>
            </p:spPr>
          </p:sp>
          <p:sp>
            <p:nvSpPr>
              <p:cNvPr id="17" name="TextBox 17"/>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8" name="TextBox 18"/>
            <p:cNvSpPr txBox="1"/>
            <p:nvPr/>
          </p:nvSpPr>
          <p:spPr>
            <a:xfrm>
              <a:off x="0" y="2960579"/>
              <a:ext cx="4408785" cy="6360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Bold"/>
                  <a:ea typeface="+mn-ea"/>
                  <a:cs typeface="+mn-cs"/>
                </a:rPr>
                <a:t>SEÑAL</a:t>
              </a:r>
            </a:p>
          </p:txBody>
        </p:sp>
        <p:sp>
          <p:nvSpPr>
            <p:cNvPr id="19" name="TextBox 19"/>
            <p:cNvSpPr txBox="1"/>
            <p:nvPr/>
          </p:nvSpPr>
          <p:spPr>
            <a:xfrm>
              <a:off x="0" y="4302546"/>
              <a:ext cx="4408785" cy="6360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Bold"/>
                  <a:ea typeface="+mn-ea"/>
                  <a:cs typeface="+mn-cs"/>
                </a:rPr>
                <a:t>x[n]</a:t>
              </a:r>
            </a:p>
          </p:txBody>
        </p:sp>
        <p:grpSp>
          <p:nvGrpSpPr>
            <p:cNvPr id="20" name="Group 20"/>
            <p:cNvGrpSpPr/>
            <p:nvPr/>
          </p:nvGrpSpPr>
          <p:grpSpPr>
            <a:xfrm>
              <a:off x="7843202" y="771164"/>
              <a:ext cx="1983856" cy="1325563"/>
              <a:chOff x="0" y="0"/>
              <a:chExt cx="1050461" cy="701892"/>
            </a:xfrm>
          </p:grpSpPr>
          <p:sp>
            <p:nvSpPr>
              <p:cNvPr id="21" name="Freeform 21"/>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FFB923"/>
              </a:solidFill>
            </p:spPr>
          </p:sp>
          <p:sp>
            <p:nvSpPr>
              <p:cNvPr id="22" name="TextBox 22"/>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extBox 23"/>
            <p:cNvSpPr txBox="1"/>
            <p:nvPr/>
          </p:nvSpPr>
          <p:spPr>
            <a:xfrm>
              <a:off x="6329215" y="2642466"/>
              <a:ext cx="4408785" cy="12202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RUIDO BLANCO</a:t>
              </a:r>
            </a:p>
          </p:txBody>
        </p:sp>
        <p:sp>
          <p:nvSpPr>
            <p:cNvPr id="24" name="TextBox 24"/>
            <p:cNvSpPr txBox="1"/>
            <p:nvPr/>
          </p:nvSpPr>
          <p:spPr>
            <a:xfrm>
              <a:off x="6329215" y="4411999"/>
              <a:ext cx="4408785" cy="636058"/>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N[n]</a:t>
              </a:r>
            </a:p>
          </p:txBody>
        </p:sp>
      </p:grpSp>
      <p:sp>
        <p:nvSpPr>
          <p:cNvPr id="25" name="TextBox 25"/>
          <p:cNvSpPr txBox="1"/>
          <p:nvPr/>
        </p:nvSpPr>
        <p:spPr>
          <a:xfrm>
            <a:off x="698398" y="6908525"/>
            <a:ext cx="3306589" cy="89852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242424"/>
                </a:solidFill>
                <a:effectLst/>
                <a:uLnTx/>
                <a:uFillTx/>
                <a:latin typeface="Open Sans Bold"/>
                <a:ea typeface="+mn-ea"/>
                <a:cs typeface="+mn-cs"/>
              </a:rPr>
              <a:t>RUIDO BLANCO</a:t>
            </a:r>
          </a:p>
        </p:txBody>
      </p:sp>
      <p:sp>
        <p:nvSpPr>
          <p:cNvPr id="26" name="TextBox 26"/>
          <p:cNvSpPr txBox="1"/>
          <p:nvPr/>
        </p:nvSpPr>
        <p:spPr>
          <a:xfrm>
            <a:off x="698398" y="8178525"/>
            <a:ext cx="3306589" cy="46037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242424"/>
                </a:solidFill>
                <a:effectLst/>
                <a:uLnTx/>
                <a:uFillTx/>
                <a:latin typeface="Open Sans Bold"/>
                <a:ea typeface="+mn-ea"/>
                <a:cs typeface="+mn-cs"/>
              </a:rPr>
              <a:t>N[n]</a:t>
            </a:r>
          </a:p>
        </p:txBody>
      </p:sp>
      <p:sp>
        <p:nvSpPr>
          <p:cNvPr id="27" name="TextBox 27"/>
          <p:cNvSpPr txBox="1"/>
          <p:nvPr/>
        </p:nvSpPr>
        <p:spPr>
          <a:xfrm>
            <a:off x="5667082" y="6908525"/>
            <a:ext cx="3306589" cy="46037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242424"/>
                </a:solidFill>
                <a:effectLst/>
                <a:uLnTx/>
                <a:uFillTx/>
                <a:latin typeface="Open Sans Bold"/>
                <a:ea typeface="+mn-ea"/>
                <a:cs typeface="+mn-cs"/>
              </a:rPr>
              <a:t>SEÑAL</a:t>
            </a:r>
          </a:p>
        </p:txBody>
      </p:sp>
      <p:sp>
        <p:nvSpPr>
          <p:cNvPr id="28" name="TextBox 28"/>
          <p:cNvSpPr txBox="1"/>
          <p:nvPr/>
        </p:nvSpPr>
        <p:spPr>
          <a:xfrm>
            <a:off x="5667082" y="7915000"/>
            <a:ext cx="3306589" cy="46037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242424"/>
                </a:solidFill>
                <a:effectLst/>
                <a:uLnTx/>
                <a:uFillTx/>
                <a:latin typeface="Open Sans Bold"/>
                <a:ea typeface="+mn-ea"/>
                <a:cs typeface="+mn-cs"/>
              </a:rPr>
              <a:t>x[n]</a:t>
            </a:r>
          </a:p>
        </p:txBody>
      </p:sp>
      <p:sp>
        <p:nvSpPr>
          <p:cNvPr id="29" name="TextBox 29"/>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PARAMÉTRICA</a:t>
            </a:r>
          </a:p>
        </p:txBody>
      </p:sp>
      <p:sp>
        <p:nvSpPr>
          <p:cNvPr id="30" name="TextBox 30"/>
          <p:cNvSpPr txBox="1"/>
          <p:nvPr/>
        </p:nvSpPr>
        <p:spPr>
          <a:xfrm>
            <a:off x="6513397" y="3282084"/>
            <a:ext cx="5261206" cy="56515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C4CC"/>
                </a:solidFill>
                <a:effectLst/>
                <a:uLnTx/>
                <a:uFillTx/>
                <a:latin typeface="Agrandir Narrow Bold"/>
                <a:ea typeface="+mn-ea"/>
                <a:cs typeface="+mn-cs"/>
              </a:rPr>
              <a:t>Sistemas Inversos</a:t>
            </a:r>
          </a:p>
        </p:txBody>
      </p:sp>
      <p:sp>
        <p:nvSpPr>
          <p:cNvPr id="31" name="TextBox 31"/>
          <p:cNvSpPr txBox="1"/>
          <p:nvPr/>
        </p:nvSpPr>
        <p:spPr>
          <a:xfrm>
            <a:off x="10932249" y="8991325"/>
            <a:ext cx="5261206" cy="56515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C4CC"/>
                </a:solidFill>
                <a:effectLst/>
                <a:uLnTx/>
                <a:uFillTx/>
                <a:latin typeface="Agrandir Narrow Bold"/>
                <a:ea typeface="+mn-ea"/>
                <a:cs typeface="+mn-cs"/>
              </a:rPr>
              <a:t>FILTRO BLANQUEADOR</a:t>
            </a:r>
          </a:p>
        </p:txBody>
      </p:sp>
    </p:spTree>
    <p:extLst>
      <p:ext uri="{BB962C8B-B14F-4D97-AF65-F5344CB8AC3E}">
        <p14:creationId xmlns:p14="http://schemas.microsoft.com/office/powerpoint/2010/main" val="425414246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dirty="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FFB923"/>
                </a:solidFill>
                <a:effectLst/>
                <a:uLnTx/>
                <a:uFillTx/>
                <a:latin typeface="Agrandir Narrow Bold"/>
                <a:ea typeface="+mn-ea"/>
                <a:cs typeface="+mn-cs"/>
              </a:rPr>
              <a:t>PARAMÉTRICA</a:t>
            </a:r>
          </a:p>
        </p:txBody>
      </p:sp>
      <p:sp>
        <p:nvSpPr>
          <p:cNvPr id="3" name="TextBox 3"/>
          <p:cNvSpPr txBox="1"/>
          <p:nvPr/>
        </p:nvSpPr>
        <p:spPr>
          <a:xfrm>
            <a:off x="4805523" y="6355061"/>
            <a:ext cx="3306589" cy="46037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Bold"/>
                <a:ea typeface="+mn-ea"/>
                <a:cs typeface="+mn-cs"/>
              </a:rPr>
              <a:t>SEÑAL</a:t>
            </a:r>
          </a:p>
        </p:txBody>
      </p:sp>
      <p:sp>
        <p:nvSpPr>
          <p:cNvPr id="4" name="TextBox 4"/>
          <p:cNvSpPr txBox="1"/>
          <p:nvPr/>
        </p:nvSpPr>
        <p:spPr>
          <a:xfrm>
            <a:off x="4805523" y="7361536"/>
            <a:ext cx="3306589" cy="46037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FFFF"/>
                </a:solidFill>
                <a:effectLst/>
                <a:uLnTx/>
                <a:uFillTx/>
                <a:latin typeface="Open Sans Bold"/>
                <a:ea typeface="+mn-ea"/>
                <a:cs typeface="+mn-cs"/>
              </a:rPr>
              <a:t>x[n]</a:t>
            </a:r>
          </a:p>
        </p:txBody>
      </p:sp>
      <p:sp>
        <p:nvSpPr>
          <p:cNvPr id="5" name="TextBox 5"/>
          <p:cNvSpPr txBox="1"/>
          <p:nvPr/>
        </p:nvSpPr>
        <p:spPr>
          <a:xfrm>
            <a:off x="10174864" y="6174626"/>
            <a:ext cx="3306589" cy="89852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RUIDO BLANCO?</a:t>
            </a:r>
          </a:p>
        </p:txBody>
      </p:sp>
      <p:sp>
        <p:nvSpPr>
          <p:cNvPr id="6" name="TextBox 6"/>
          <p:cNvSpPr txBox="1"/>
          <p:nvPr/>
        </p:nvSpPr>
        <p:spPr>
          <a:xfrm>
            <a:off x="10174864" y="7501776"/>
            <a:ext cx="3306589" cy="46037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e[n]</a:t>
            </a:r>
          </a:p>
        </p:txBody>
      </p:sp>
      <p:sp>
        <p:nvSpPr>
          <p:cNvPr id="7" name="TextBox 7"/>
          <p:cNvSpPr txBox="1"/>
          <p:nvPr/>
        </p:nvSpPr>
        <p:spPr>
          <a:xfrm>
            <a:off x="0" y="6135986"/>
            <a:ext cx="3306589" cy="89852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RUIDO BLANCO</a:t>
            </a:r>
          </a:p>
        </p:txBody>
      </p:sp>
      <p:sp>
        <p:nvSpPr>
          <p:cNvPr id="8" name="TextBox 8"/>
          <p:cNvSpPr txBox="1"/>
          <p:nvPr/>
        </p:nvSpPr>
        <p:spPr>
          <a:xfrm>
            <a:off x="0" y="7463676"/>
            <a:ext cx="3306589" cy="46037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FFB923"/>
                </a:solidFill>
                <a:effectLst/>
                <a:uLnTx/>
                <a:uFillTx/>
                <a:latin typeface="Open Sans Bold"/>
                <a:ea typeface="+mn-ea"/>
                <a:cs typeface="+mn-cs"/>
              </a:rPr>
              <a:t>V[n]</a:t>
            </a:r>
          </a:p>
        </p:txBody>
      </p:sp>
      <p:grpSp>
        <p:nvGrpSpPr>
          <p:cNvPr id="9" name="Group 9"/>
          <p:cNvGrpSpPr/>
          <p:nvPr/>
        </p:nvGrpSpPr>
        <p:grpSpPr>
          <a:xfrm>
            <a:off x="739478" y="4137467"/>
            <a:ext cx="16809044" cy="2150918"/>
            <a:chOff x="0" y="0"/>
            <a:chExt cx="22412059" cy="2867891"/>
          </a:xfrm>
        </p:grpSpPr>
        <p:grpSp>
          <p:nvGrpSpPr>
            <p:cNvPr id="10" name="Group 10"/>
            <p:cNvGrpSpPr/>
            <p:nvPr/>
          </p:nvGrpSpPr>
          <p:grpSpPr>
            <a:xfrm>
              <a:off x="9504889" y="0"/>
              <a:ext cx="3402281" cy="2867891"/>
              <a:chOff x="0" y="0"/>
              <a:chExt cx="672055" cy="566497"/>
            </a:xfrm>
          </p:grpSpPr>
          <p:sp>
            <p:nvSpPr>
              <p:cNvPr id="11" name="Freeform 11"/>
              <p:cNvSpPr/>
              <p:nvPr/>
            </p:nvSpPr>
            <p:spPr>
              <a:xfrm>
                <a:off x="0" y="0"/>
                <a:ext cx="672055" cy="566497"/>
              </a:xfrm>
              <a:custGeom>
                <a:avLst/>
                <a:gdLst/>
                <a:ahLst/>
                <a:cxnLst/>
                <a:rect l="l" t="t" r="r" b="b"/>
                <a:pathLst>
                  <a:path w="672055" h="566497">
                    <a:moveTo>
                      <a:pt x="154735" y="0"/>
                    </a:moveTo>
                    <a:lnTo>
                      <a:pt x="517321" y="0"/>
                    </a:lnTo>
                    <a:cubicBezTo>
                      <a:pt x="602778" y="0"/>
                      <a:pt x="672055" y="69277"/>
                      <a:pt x="672055" y="154735"/>
                    </a:cubicBezTo>
                    <a:lnTo>
                      <a:pt x="672055" y="411762"/>
                    </a:lnTo>
                    <a:cubicBezTo>
                      <a:pt x="672055" y="452801"/>
                      <a:pt x="655753" y="492158"/>
                      <a:pt x="626735" y="521176"/>
                    </a:cubicBezTo>
                    <a:cubicBezTo>
                      <a:pt x="597716" y="550195"/>
                      <a:pt x="558359" y="566497"/>
                      <a:pt x="517321" y="566497"/>
                    </a:cubicBezTo>
                    <a:lnTo>
                      <a:pt x="154735" y="566497"/>
                    </a:lnTo>
                    <a:cubicBezTo>
                      <a:pt x="69277" y="566497"/>
                      <a:pt x="0" y="497220"/>
                      <a:pt x="0" y="411762"/>
                    </a:cubicBezTo>
                    <a:lnTo>
                      <a:pt x="0" y="154735"/>
                    </a:lnTo>
                    <a:cubicBezTo>
                      <a:pt x="0" y="113696"/>
                      <a:pt x="16302" y="74339"/>
                      <a:pt x="45321" y="45321"/>
                    </a:cubicBezTo>
                    <a:cubicBezTo>
                      <a:pt x="74339" y="16302"/>
                      <a:pt x="113696" y="0"/>
                      <a:pt x="154735" y="0"/>
                    </a:cubicBezTo>
                    <a:close/>
                  </a:path>
                </a:pathLst>
              </a:custGeom>
              <a:solidFill>
                <a:srgbClr val="387EB8"/>
              </a:solidFill>
            </p:spPr>
          </p:sp>
          <p:sp>
            <p:nvSpPr>
              <p:cNvPr id="12" name="TextBox 12"/>
              <p:cNvSpPr txBox="1"/>
              <p:nvPr/>
            </p:nvSpPr>
            <p:spPr>
              <a:xfrm>
                <a:off x="0" y="-38100"/>
                <a:ext cx="672055" cy="604597"/>
              </a:xfrm>
              <a:prstGeom prst="rect">
                <a:avLst/>
              </a:prstGeom>
            </p:spPr>
            <p:txBody>
              <a:bodyPr lIns="50800" tIns="50800" rIns="50800" bIns="5080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0000"/>
                    </a:solidFill>
                    <a:effectLst/>
                    <a:uLnTx/>
                    <a:uFillTx/>
                    <a:latin typeface="Agrandir Narrow"/>
                    <a:ea typeface="+mn-ea"/>
                    <a:cs typeface="+mn-cs"/>
                  </a:rPr>
                  <a:t>Ap(z)</a:t>
                </a:r>
              </a:p>
            </p:txBody>
          </p:sp>
        </p:grpSp>
        <p:grpSp>
          <p:nvGrpSpPr>
            <p:cNvPr id="13" name="Group 13"/>
            <p:cNvGrpSpPr/>
            <p:nvPr/>
          </p:nvGrpSpPr>
          <p:grpSpPr>
            <a:xfrm>
              <a:off x="6809401" y="771164"/>
              <a:ext cx="1983856" cy="1325563"/>
              <a:chOff x="0" y="0"/>
              <a:chExt cx="1050461" cy="701892"/>
            </a:xfrm>
          </p:grpSpPr>
          <p:sp>
            <p:nvSpPr>
              <p:cNvPr id="14" name="Freeform 14"/>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FFFFFF"/>
              </a:solidFill>
            </p:spPr>
          </p:sp>
          <p:sp>
            <p:nvSpPr>
              <p:cNvPr id="15" name="TextBox 15"/>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p:cNvGrpSpPr/>
            <p:nvPr/>
          </p:nvGrpSpPr>
          <p:grpSpPr>
            <a:xfrm>
              <a:off x="13618802" y="771164"/>
              <a:ext cx="1983856" cy="1325563"/>
              <a:chOff x="0" y="0"/>
              <a:chExt cx="1050461" cy="701892"/>
            </a:xfrm>
          </p:grpSpPr>
          <p:sp>
            <p:nvSpPr>
              <p:cNvPr id="17" name="Freeform 17"/>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FFB923"/>
              </a:solidFill>
            </p:spPr>
          </p:sp>
          <p:sp>
            <p:nvSpPr>
              <p:cNvPr id="18" name="TextBox 18"/>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9"/>
            <p:cNvGrpSpPr/>
            <p:nvPr/>
          </p:nvGrpSpPr>
          <p:grpSpPr>
            <a:xfrm>
              <a:off x="2695488" y="0"/>
              <a:ext cx="3402281" cy="2867891"/>
              <a:chOff x="0" y="0"/>
              <a:chExt cx="672055" cy="566497"/>
            </a:xfrm>
          </p:grpSpPr>
          <p:sp>
            <p:nvSpPr>
              <p:cNvPr id="20" name="Freeform 20"/>
              <p:cNvSpPr/>
              <p:nvPr/>
            </p:nvSpPr>
            <p:spPr>
              <a:xfrm>
                <a:off x="0" y="0"/>
                <a:ext cx="672055" cy="566497"/>
              </a:xfrm>
              <a:custGeom>
                <a:avLst/>
                <a:gdLst/>
                <a:ahLst/>
                <a:cxnLst/>
                <a:rect l="l" t="t" r="r" b="b"/>
                <a:pathLst>
                  <a:path w="672055" h="566497">
                    <a:moveTo>
                      <a:pt x="154735" y="0"/>
                    </a:moveTo>
                    <a:lnTo>
                      <a:pt x="517321" y="0"/>
                    </a:lnTo>
                    <a:cubicBezTo>
                      <a:pt x="602778" y="0"/>
                      <a:pt x="672055" y="69277"/>
                      <a:pt x="672055" y="154735"/>
                    </a:cubicBezTo>
                    <a:lnTo>
                      <a:pt x="672055" y="411762"/>
                    </a:lnTo>
                    <a:cubicBezTo>
                      <a:pt x="672055" y="452801"/>
                      <a:pt x="655753" y="492158"/>
                      <a:pt x="626735" y="521176"/>
                    </a:cubicBezTo>
                    <a:cubicBezTo>
                      <a:pt x="597716" y="550195"/>
                      <a:pt x="558359" y="566497"/>
                      <a:pt x="517321" y="566497"/>
                    </a:cubicBezTo>
                    <a:lnTo>
                      <a:pt x="154735" y="566497"/>
                    </a:lnTo>
                    <a:cubicBezTo>
                      <a:pt x="69277" y="566497"/>
                      <a:pt x="0" y="497220"/>
                      <a:pt x="0" y="411762"/>
                    </a:cubicBezTo>
                    <a:lnTo>
                      <a:pt x="0" y="154735"/>
                    </a:lnTo>
                    <a:cubicBezTo>
                      <a:pt x="0" y="113696"/>
                      <a:pt x="16302" y="74339"/>
                      <a:pt x="45321" y="45321"/>
                    </a:cubicBezTo>
                    <a:cubicBezTo>
                      <a:pt x="74339" y="16302"/>
                      <a:pt x="113696" y="0"/>
                      <a:pt x="154735" y="0"/>
                    </a:cubicBezTo>
                    <a:close/>
                  </a:path>
                </a:pathLst>
              </a:custGeom>
              <a:solidFill>
                <a:srgbClr val="387EB8"/>
              </a:solidFill>
            </p:spPr>
          </p:sp>
          <p:sp>
            <p:nvSpPr>
              <p:cNvPr id="21" name="TextBox 21"/>
              <p:cNvSpPr txBox="1"/>
              <p:nvPr/>
            </p:nvSpPr>
            <p:spPr>
              <a:xfrm>
                <a:off x="0" y="-38100"/>
                <a:ext cx="672055" cy="604597"/>
              </a:xfrm>
              <a:prstGeom prst="rect">
                <a:avLst/>
              </a:prstGeom>
            </p:spPr>
            <p:txBody>
              <a:bodyPr lIns="50800" tIns="50800" rIns="50800" bIns="5080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0000"/>
                    </a:solidFill>
                    <a:effectLst/>
                    <a:uLnTx/>
                    <a:uFillTx/>
                    <a:latin typeface="Agrandir Narrow"/>
                    <a:ea typeface="+mn-ea"/>
                    <a:cs typeface="+mn-cs"/>
                  </a:rPr>
                  <a:t>1</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0000"/>
                    </a:solidFill>
                    <a:effectLst/>
                    <a:uLnTx/>
                    <a:uFillTx/>
                    <a:latin typeface="Agrandir Narrow"/>
                    <a:ea typeface="+mn-ea"/>
                    <a:cs typeface="+mn-cs"/>
                  </a:rPr>
                  <a:t>-----</a:t>
                </a:r>
              </a:p>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0000"/>
                    </a:solidFill>
                    <a:effectLst/>
                    <a:uLnTx/>
                    <a:uFillTx/>
                    <a:latin typeface="Agrandir Narrow"/>
                    <a:ea typeface="+mn-ea"/>
                    <a:cs typeface="+mn-cs"/>
                  </a:rPr>
                  <a:t>Ap(z)</a:t>
                </a:r>
              </a:p>
            </p:txBody>
          </p:sp>
        </p:grpSp>
        <p:grpSp>
          <p:nvGrpSpPr>
            <p:cNvPr id="22" name="Group 22"/>
            <p:cNvGrpSpPr/>
            <p:nvPr/>
          </p:nvGrpSpPr>
          <p:grpSpPr>
            <a:xfrm>
              <a:off x="0" y="771164"/>
              <a:ext cx="1983856" cy="1325563"/>
              <a:chOff x="0" y="0"/>
              <a:chExt cx="1050461" cy="701892"/>
            </a:xfrm>
          </p:grpSpPr>
          <p:sp>
            <p:nvSpPr>
              <p:cNvPr id="23" name="Freeform 23"/>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FFB923"/>
              </a:solidFill>
            </p:spPr>
          </p:sp>
          <p:sp>
            <p:nvSpPr>
              <p:cNvPr id="24" name="TextBox 24"/>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5" name="Group 25"/>
            <p:cNvGrpSpPr/>
            <p:nvPr/>
          </p:nvGrpSpPr>
          <p:grpSpPr>
            <a:xfrm>
              <a:off x="16314290" y="0"/>
              <a:ext cx="3402281" cy="2867891"/>
              <a:chOff x="0" y="0"/>
              <a:chExt cx="672055" cy="566497"/>
            </a:xfrm>
          </p:grpSpPr>
          <p:sp>
            <p:nvSpPr>
              <p:cNvPr id="26" name="Freeform 26"/>
              <p:cNvSpPr/>
              <p:nvPr/>
            </p:nvSpPr>
            <p:spPr>
              <a:xfrm>
                <a:off x="0" y="0"/>
                <a:ext cx="672055" cy="566497"/>
              </a:xfrm>
              <a:custGeom>
                <a:avLst/>
                <a:gdLst/>
                <a:ahLst/>
                <a:cxnLst/>
                <a:rect l="l" t="t" r="r" b="b"/>
                <a:pathLst>
                  <a:path w="672055" h="566497">
                    <a:moveTo>
                      <a:pt x="154735" y="0"/>
                    </a:moveTo>
                    <a:lnTo>
                      <a:pt x="517321" y="0"/>
                    </a:lnTo>
                    <a:cubicBezTo>
                      <a:pt x="602778" y="0"/>
                      <a:pt x="672055" y="69277"/>
                      <a:pt x="672055" y="154735"/>
                    </a:cubicBezTo>
                    <a:lnTo>
                      <a:pt x="672055" y="411762"/>
                    </a:lnTo>
                    <a:cubicBezTo>
                      <a:pt x="672055" y="452801"/>
                      <a:pt x="655753" y="492158"/>
                      <a:pt x="626735" y="521176"/>
                    </a:cubicBezTo>
                    <a:cubicBezTo>
                      <a:pt x="597716" y="550195"/>
                      <a:pt x="558359" y="566497"/>
                      <a:pt x="517321" y="566497"/>
                    </a:cubicBezTo>
                    <a:lnTo>
                      <a:pt x="154735" y="566497"/>
                    </a:lnTo>
                    <a:cubicBezTo>
                      <a:pt x="69277" y="566497"/>
                      <a:pt x="0" y="497220"/>
                      <a:pt x="0" y="411762"/>
                    </a:cubicBezTo>
                    <a:lnTo>
                      <a:pt x="0" y="154735"/>
                    </a:lnTo>
                    <a:cubicBezTo>
                      <a:pt x="0" y="113696"/>
                      <a:pt x="16302" y="74339"/>
                      <a:pt x="45321" y="45321"/>
                    </a:cubicBezTo>
                    <a:cubicBezTo>
                      <a:pt x="74339" y="16302"/>
                      <a:pt x="113696" y="0"/>
                      <a:pt x="154735" y="0"/>
                    </a:cubicBezTo>
                    <a:close/>
                  </a:path>
                </a:pathLst>
              </a:custGeom>
              <a:solidFill>
                <a:srgbClr val="387EB8"/>
              </a:solidFill>
            </p:spPr>
          </p:sp>
          <p:sp>
            <p:nvSpPr>
              <p:cNvPr id="27" name="TextBox 27"/>
              <p:cNvSpPr txBox="1"/>
              <p:nvPr/>
            </p:nvSpPr>
            <p:spPr>
              <a:xfrm>
                <a:off x="0" y="-38100"/>
                <a:ext cx="672055" cy="604597"/>
              </a:xfrm>
              <a:prstGeom prst="rect">
                <a:avLst/>
              </a:prstGeom>
            </p:spPr>
            <p:txBody>
              <a:bodyPr lIns="50800" tIns="50800" rIns="50800" bIns="5080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000000"/>
                    </a:solidFill>
                    <a:effectLst/>
                    <a:uLnTx/>
                    <a:uFillTx/>
                    <a:latin typeface="Agrandir Narrow"/>
                    <a:ea typeface="+mn-ea"/>
                    <a:cs typeface="+mn-cs"/>
                  </a:rPr>
                  <a:t>SEM</a:t>
                </a:r>
              </a:p>
            </p:txBody>
          </p:sp>
        </p:grpSp>
        <p:grpSp>
          <p:nvGrpSpPr>
            <p:cNvPr id="28" name="Group 28"/>
            <p:cNvGrpSpPr/>
            <p:nvPr/>
          </p:nvGrpSpPr>
          <p:grpSpPr>
            <a:xfrm>
              <a:off x="20428202" y="771164"/>
              <a:ext cx="1983856" cy="1325563"/>
              <a:chOff x="0" y="0"/>
              <a:chExt cx="1050461" cy="701892"/>
            </a:xfrm>
          </p:grpSpPr>
          <p:sp>
            <p:nvSpPr>
              <p:cNvPr id="29" name="Freeform 29"/>
              <p:cNvSpPr/>
              <p:nvPr/>
            </p:nvSpPr>
            <p:spPr>
              <a:xfrm>
                <a:off x="0" y="0"/>
                <a:ext cx="1050461" cy="701892"/>
              </a:xfrm>
              <a:custGeom>
                <a:avLst/>
                <a:gdLst/>
                <a:ahLst/>
                <a:cxnLst/>
                <a:rect l="l" t="t" r="r" b="b"/>
                <a:pathLst>
                  <a:path w="1050461" h="701892">
                    <a:moveTo>
                      <a:pt x="1050461" y="350946"/>
                    </a:moveTo>
                    <a:lnTo>
                      <a:pt x="644061" y="0"/>
                    </a:lnTo>
                    <a:lnTo>
                      <a:pt x="644061" y="203200"/>
                    </a:lnTo>
                    <a:lnTo>
                      <a:pt x="0" y="203200"/>
                    </a:lnTo>
                    <a:lnTo>
                      <a:pt x="0" y="498692"/>
                    </a:lnTo>
                    <a:lnTo>
                      <a:pt x="644061" y="498692"/>
                    </a:lnTo>
                    <a:lnTo>
                      <a:pt x="644061" y="701892"/>
                    </a:lnTo>
                    <a:lnTo>
                      <a:pt x="1050461" y="350946"/>
                    </a:lnTo>
                    <a:close/>
                  </a:path>
                </a:pathLst>
              </a:custGeom>
              <a:solidFill>
                <a:srgbClr val="00C4CC"/>
              </a:solidFill>
            </p:spPr>
          </p:sp>
          <p:sp>
            <p:nvSpPr>
              <p:cNvPr id="30" name="TextBox 30"/>
              <p:cNvSpPr txBox="1"/>
              <p:nvPr/>
            </p:nvSpPr>
            <p:spPr>
              <a:xfrm>
                <a:off x="0" y="184150"/>
                <a:ext cx="948861" cy="314542"/>
              </a:xfrm>
              <a:prstGeom prst="rect">
                <a:avLst/>
              </a:prstGeom>
            </p:spPr>
            <p:txBody>
              <a:bodyPr lIns="50800" tIns="50800" rIns="50800" bIns="50800" rtlCol="0" anchor="ctr"/>
              <a:lstStyle/>
              <a:p>
                <a:pPr marL="0" marR="0" lvl="0" indent="0" algn="ctr" defTabSz="914400" rtl="0" eaLnBrk="1" fontAlgn="auto" latinLnBrk="0" hangingPunct="1">
                  <a:lnSpc>
                    <a:spcPts val="249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sp>
        <p:nvSpPr>
          <p:cNvPr id="31" name="TextBox 31"/>
          <p:cNvSpPr txBox="1"/>
          <p:nvPr/>
        </p:nvSpPr>
        <p:spPr>
          <a:xfrm>
            <a:off x="15095711" y="6393701"/>
            <a:ext cx="3306589" cy="460375"/>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00C4CC"/>
                </a:solidFill>
                <a:effectLst/>
                <a:uLnTx/>
                <a:uFillTx/>
                <a:latin typeface="Open Sans Bold"/>
                <a:ea typeface="+mn-ea"/>
                <a:cs typeface="+mn-cs"/>
              </a:rPr>
              <a:t>∆2[n]</a:t>
            </a:r>
          </a:p>
        </p:txBody>
      </p:sp>
      <p:sp>
        <p:nvSpPr>
          <p:cNvPr id="32" name="TextBox 32"/>
          <p:cNvSpPr txBox="1"/>
          <p:nvPr/>
        </p:nvSpPr>
        <p:spPr>
          <a:xfrm>
            <a:off x="11774603" y="8693150"/>
            <a:ext cx="5261206" cy="56515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387EB8"/>
                </a:solidFill>
                <a:effectLst/>
                <a:uLnTx/>
                <a:uFillTx/>
                <a:latin typeface="Agrandir Narrow Bold"/>
                <a:ea typeface="+mn-ea"/>
                <a:cs typeface="+mn-cs"/>
              </a:rPr>
              <a:t>SEGMENTACIÓN</a:t>
            </a:r>
          </a:p>
        </p:txBody>
      </p:sp>
      <p:sp>
        <p:nvSpPr>
          <p:cNvPr id="33" name="TextBox 33"/>
          <p:cNvSpPr txBox="1"/>
          <p:nvPr/>
        </p:nvSpPr>
        <p:spPr>
          <a:xfrm>
            <a:off x="6566952" y="8693150"/>
            <a:ext cx="5261206" cy="56515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387EB8"/>
                </a:solidFill>
                <a:effectLst/>
                <a:uLnTx/>
                <a:uFillTx/>
                <a:latin typeface="Agrandir Narrow Bold"/>
                <a:ea typeface="+mn-ea"/>
                <a:cs typeface="+mn-cs"/>
              </a:rPr>
              <a:t>FILTRO BLANQUEADOR</a:t>
            </a:r>
          </a:p>
        </p:txBody>
      </p:sp>
      <p:sp>
        <p:nvSpPr>
          <p:cNvPr id="34" name="TextBox 34"/>
          <p:cNvSpPr txBox="1"/>
          <p:nvPr/>
        </p:nvSpPr>
        <p:spPr>
          <a:xfrm>
            <a:off x="1197611" y="8693150"/>
            <a:ext cx="5261206" cy="565150"/>
          </a:xfrm>
          <a:prstGeom prst="rect">
            <a:avLst/>
          </a:prstGeom>
        </p:spPr>
        <p:txBody>
          <a:bodyPr lIns="0" tIns="0" rIns="0" bIns="0" rtlCol="0" anchor="t">
            <a:spAutoFit/>
          </a:bodyP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3500" b="0" i="0" u="none" strike="noStrike" kern="1200" cap="none" spc="0" normalizeH="0" baseline="0" noProof="0">
                <a:ln>
                  <a:noFill/>
                </a:ln>
                <a:solidFill>
                  <a:srgbClr val="387EB8"/>
                </a:solidFill>
                <a:effectLst/>
                <a:uLnTx/>
                <a:uFillTx/>
                <a:latin typeface="Agrandir Narrow Bold"/>
                <a:ea typeface="+mn-ea"/>
                <a:cs typeface="+mn-cs"/>
              </a:rPr>
              <a:t>MODELO DE EEG</a:t>
            </a:r>
          </a:p>
        </p:txBody>
      </p:sp>
    </p:spTree>
    <p:extLst>
      <p:ext uri="{BB962C8B-B14F-4D97-AF65-F5344CB8AC3E}">
        <p14:creationId xmlns:p14="http://schemas.microsoft.com/office/powerpoint/2010/main" val="42365215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557360" y="4576118"/>
            <a:ext cx="11173280" cy="2381673"/>
          </a:xfrm>
          <a:custGeom>
            <a:avLst/>
            <a:gdLst/>
            <a:ahLst/>
            <a:cxnLst/>
            <a:rect l="l" t="t" r="r" b="b"/>
            <a:pathLst>
              <a:path w="11173280" h="2381673">
                <a:moveTo>
                  <a:pt x="0" y="0"/>
                </a:moveTo>
                <a:lnTo>
                  <a:pt x="11173280" y="0"/>
                </a:lnTo>
                <a:lnTo>
                  <a:pt x="11173280" y="2381673"/>
                </a:lnTo>
                <a:lnTo>
                  <a:pt x="0" y="2381673"/>
                </a:lnTo>
                <a:lnTo>
                  <a:pt x="0" y="0"/>
                </a:lnTo>
                <a:close/>
              </a:path>
            </a:pathLst>
          </a:custGeom>
          <a:blipFill>
            <a:blip r:embed="rId3"/>
            <a:stretch>
              <a:fillRect/>
            </a:stretch>
          </a:blipFill>
          <a:ln w="142875" cap="sq">
            <a:solidFill>
              <a:srgbClr val="FFB923"/>
            </a:solidFill>
            <a:prstDash val="solid"/>
            <a:miter/>
          </a:ln>
        </p:spPr>
      </p:sp>
      <p:sp>
        <p:nvSpPr>
          <p:cNvPr id="3" name="TextBox 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FFDE59"/>
                </a:solidFill>
                <a:effectLst/>
                <a:uLnTx/>
                <a:uFillTx/>
                <a:latin typeface="Agrandir Narrow Bold"/>
                <a:ea typeface="+mn-ea"/>
                <a:cs typeface="+mn-cs"/>
              </a:rPr>
              <a:t>SEGMENTACIÓN</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FFB923"/>
                </a:solidFill>
                <a:effectLst/>
                <a:uLnTx/>
                <a:uFillTx/>
                <a:latin typeface="Agrandir Narrow Bold"/>
                <a:ea typeface="+mn-ea"/>
                <a:cs typeface="+mn-cs"/>
              </a:rPr>
              <a:t>PARAMÉTRICA</a:t>
            </a:r>
          </a:p>
        </p:txBody>
      </p:sp>
    </p:spTree>
    <p:extLst>
      <p:ext uri="{BB962C8B-B14F-4D97-AF65-F5344CB8AC3E}">
        <p14:creationId xmlns:p14="http://schemas.microsoft.com/office/powerpoint/2010/main" val="17670341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6223147" y="6732292"/>
            <a:ext cx="5841706" cy="1189977"/>
          </a:xfrm>
          <a:custGeom>
            <a:avLst/>
            <a:gdLst/>
            <a:ahLst/>
            <a:cxnLst/>
            <a:rect l="l" t="t" r="r" b="b"/>
            <a:pathLst>
              <a:path w="5841706" h="1189977">
                <a:moveTo>
                  <a:pt x="0" y="0"/>
                </a:moveTo>
                <a:lnTo>
                  <a:pt x="5841706" y="0"/>
                </a:lnTo>
                <a:lnTo>
                  <a:pt x="5841706" y="1189977"/>
                </a:lnTo>
                <a:lnTo>
                  <a:pt x="0" y="1189977"/>
                </a:lnTo>
                <a:lnTo>
                  <a:pt x="0" y="0"/>
                </a:lnTo>
                <a:close/>
              </a:path>
            </a:pathLst>
          </a:custGeom>
          <a:blipFill>
            <a:blip r:embed="rId3"/>
            <a:stretch>
              <a:fillRect/>
            </a:stretch>
          </a:blipFill>
        </p:spPr>
      </p:sp>
      <p:sp>
        <p:nvSpPr>
          <p:cNvPr id="3" name="Freeform 3"/>
          <p:cNvSpPr/>
          <p:nvPr/>
        </p:nvSpPr>
        <p:spPr>
          <a:xfrm>
            <a:off x="3910968" y="4154727"/>
            <a:ext cx="10466065" cy="1977545"/>
          </a:xfrm>
          <a:custGeom>
            <a:avLst/>
            <a:gdLst/>
            <a:ahLst/>
            <a:cxnLst/>
            <a:rect l="l" t="t" r="r" b="b"/>
            <a:pathLst>
              <a:path w="10466065" h="1977545">
                <a:moveTo>
                  <a:pt x="0" y="0"/>
                </a:moveTo>
                <a:lnTo>
                  <a:pt x="10466064" y="0"/>
                </a:lnTo>
                <a:lnTo>
                  <a:pt x="10466064" y="1977546"/>
                </a:lnTo>
                <a:lnTo>
                  <a:pt x="0" y="1977546"/>
                </a:lnTo>
                <a:lnTo>
                  <a:pt x="0" y="0"/>
                </a:lnTo>
                <a:close/>
              </a:path>
            </a:pathLst>
          </a:custGeom>
          <a:blipFill>
            <a:blip r:embed="rId4"/>
            <a:stretch>
              <a:fillRect/>
            </a:stretch>
          </a:blipFill>
        </p:spPr>
      </p:sp>
      <p:sp>
        <p:nvSpPr>
          <p:cNvPr id="4" name="TextBox 4"/>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ESPECTROGRAMA</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2E9A9F"/>
                </a:solidFill>
                <a:effectLst/>
                <a:uLnTx/>
                <a:uFillTx/>
                <a:latin typeface="Agrandir Narrow Bold"/>
                <a:ea typeface="+mn-ea"/>
                <a:cs typeface="+mn-cs"/>
              </a:rPr>
              <a:t>SHORT TIME FOURIER TRANSFORM</a:t>
            </a:r>
          </a:p>
        </p:txBody>
      </p:sp>
    </p:spTree>
    <p:extLst>
      <p:ext uri="{BB962C8B-B14F-4D97-AF65-F5344CB8AC3E}">
        <p14:creationId xmlns:p14="http://schemas.microsoft.com/office/powerpoint/2010/main" val="9435958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2743794" y="5143500"/>
            <a:ext cx="3604765" cy="1446498"/>
          </a:xfrm>
          <a:custGeom>
            <a:avLst/>
            <a:gdLst/>
            <a:ahLst/>
            <a:cxnLst/>
            <a:rect l="l" t="t" r="r" b="b"/>
            <a:pathLst>
              <a:path w="3604765" h="1446498">
                <a:moveTo>
                  <a:pt x="0" y="0"/>
                </a:moveTo>
                <a:lnTo>
                  <a:pt x="3604765" y="0"/>
                </a:lnTo>
                <a:lnTo>
                  <a:pt x="3604765" y="1446498"/>
                </a:lnTo>
                <a:lnTo>
                  <a:pt x="0" y="1446498"/>
                </a:lnTo>
                <a:lnTo>
                  <a:pt x="0" y="0"/>
                </a:lnTo>
                <a:close/>
              </a:path>
            </a:pathLst>
          </a:custGeom>
          <a:blipFill>
            <a:blip r:embed="rId3"/>
            <a:stretch>
              <a:fillRect/>
            </a:stretch>
          </a:blipFill>
        </p:spPr>
      </p:sp>
      <p:sp>
        <p:nvSpPr>
          <p:cNvPr id="3" name="Freeform 3"/>
          <p:cNvSpPr/>
          <p:nvPr/>
        </p:nvSpPr>
        <p:spPr>
          <a:xfrm>
            <a:off x="7823528" y="3215084"/>
            <a:ext cx="7720678" cy="6043216"/>
          </a:xfrm>
          <a:custGeom>
            <a:avLst/>
            <a:gdLst/>
            <a:ahLst/>
            <a:cxnLst/>
            <a:rect l="l" t="t" r="r" b="b"/>
            <a:pathLst>
              <a:path w="7720678" h="6043216">
                <a:moveTo>
                  <a:pt x="0" y="0"/>
                </a:moveTo>
                <a:lnTo>
                  <a:pt x="7720678" y="0"/>
                </a:lnTo>
                <a:lnTo>
                  <a:pt x="7720678" y="6043216"/>
                </a:lnTo>
                <a:lnTo>
                  <a:pt x="0" y="6043216"/>
                </a:lnTo>
                <a:lnTo>
                  <a:pt x="0" y="0"/>
                </a:lnTo>
                <a:close/>
              </a:path>
            </a:pathLst>
          </a:custGeom>
          <a:blipFill>
            <a:blip r:embed="rId4"/>
            <a:stretch>
              <a:fillRect l="-3542"/>
            </a:stretch>
          </a:blipFill>
        </p:spPr>
      </p:sp>
      <p:sp>
        <p:nvSpPr>
          <p:cNvPr id="4" name="TextBox 4"/>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ESPECTROGRAMA</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2E9A9F"/>
                </a:solidFill>
                <a:effectLst/>
                <a:uLnTx/>
                <a:uFillTx/>
                <a:latin typeface="Agrandir Narrow Bold"/>
                <a:ea typeface="+mn-ea"/>
                <a:cs typeface="+mn-cs"/>
              </a:rPr>
              <a:t>INCERTIDUMBRE TIEMPO-FRECUENCIA</a:t>
            </a:r>
          </a:p>
        </p:txBody>
      </p:sp>
    </p:spTree>
    <p:extLst>
      <p:ext uri="{BB962C8B-B14F-4D97-AF65-F5344CB8AC3E}">
        <p14:creationId xmlns:p14="http://schemas.microsoft.com/office/powerpoint/2010/main" val="4933518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601427" y="3282931"/>
            <a:ext cx="11085147" cy="5975369"/>
          </a:xfrm>
          <a:custGeom>
            <a:avLst/>
            <a:gdLst/>
            <a:ahLst/>
            <a:cxnLst/>
            <a:rect l="l" t="t" r="r" b="b"/>
            <a:pathLst>
              <a:path w="11085147" h="5975369">
                <a:moveTo>
                  <a:pt x="0" y="0"/>
                </a:moveTo>
                <a:lnTo>
                  <a:pt x="11085146" y="0"/>
                </a:lnTo>
                <a:lnTo>
                  <a:pt x="11085146" y="5975369"/>
                </a:lnTo>
                <a:lnTo>
                  <a:pt x="0" y="5975369"/>
                </a:lnTo>
                <a:lnTo>
                  <a:pt x="0" y="0"/>
                </a:lnTo>
                <a:close/>
              </a:path>
            </a:pathLst>
          </a:custGeom>
          <a:blipFill>
            <a:blip r:embed="rId3"/>
            <a:stretch>
              <a:fillRect/>
            </a:stretch>
          </a:blipFill>
        </p:spPr>
      </p:sp>
      <p:sp>
        <p:nvSpPr>
          <p:cNvPr id="3" name="TextBox 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ESPECTROGRAMA</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2E9A9F"/>
                </a:solidFill>
                <a:effectLst/>
                <a:uLnTx/>
                <a:uFillTx/>
                <a:latin typeface="Agrandir Narrow Bold"/>
                <a:ea typeface="+mn-ea"/>
                <a:cs typeface="+mn-cs"/>
              </a:rPr>
              <a:t>EJEMPLOS</a:t>
            </a:r>
          </a:p>
        </p:txBody>
      </p:sp>
    </p:spTree>
    <p:extLst>
      <p:ext uri="{BB962C8B-B14F-4D97-AF65-F5344CB8AC3E}">
        <p14:creationId xmlns:p14="http://schemas.microsoft.com/office/powerpoint/2010/main" val="7017094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10791301" y="2574530"/>
            <a:ext cx="3765208" cy="5137939"/>
          </a:xfrm>
          <a:custGeom>
            <a:avLst/>
            <a:gdLst/>
            <a:ahLst/>
            <a:cxnLst/>
            <a:rect l="l" t="t" r="r" b="b"/>
            <a:pathLst>
              <a:path w="3765208" h="5137939">
                <a:moveTo>
                  <a:pt x="0" y="0"/>
                </a:moveTo>
                <a:lnTo>
                  <a:pt x="3765207" y="0"/>
                </a:lnTo>
                <a:lnTo>
                  <a:pt x="3765207" y="5137940"/>
                </a:lnTo>
                <a:lnTo>
                  <a:pt x="0" y="5137940"/>
                </a:lnTo>
                <a:lnTo>
                  <a:pt x="0" y="0"/>
                </a:lnTo>
                <a:close/>
              </a:path>
            </a:pathLst>
          </a:custGeom>
          <a:blipFill>
            <a:blip r:embed="rId3"/>
            <a:stretch>
              <a:fillRect/>
            </a:stretch>
          </a:blipFill>
        </p:spPr>
        <p:txBody>
          <a:bodyPr/>
          <a:lstStyle/>
          <a:p>
            <a:endParaRPr lang="es-ES_tradnl"/>
          </a:p>
        </p:txBody>
      </p:sp>
      <p:sp>
        <p:nvSpPr>
          <p:cNvPr id="3" name="Freeform 3"/>
          <p:cNvSpPr/>
          <p:nvPr/>
        </p:nvSpPr>
        <p:spPr>
          <a:xfrm>
            <a:off x="1028700" y="1028700"/>
            <a:ext cx="8773733" cy="4352594"/>
          </a:xfrm>
          <a:custGeom>
            <a:avLst/>
            <a:gdLst/>
            <a:ahLst/>
            <a:cxnLst/>
            <a:rect l="l" t="t" r="r" b="b"/>
            <a:pathLst>
              <a:path w="8773733" h="4352594">
                <a:moveTo>
                  <a:pt x="0" y="0"/>
                </a:moveTo>
                <a:lnTo>
                  <a:pt x="8773733" y="0"/>
                </a:lnTo>
                <a:lnTo>
                  <a:pt x="8773733" y="4352594"/>
                </a:lnTo>
                <a:lnTo>
                  <a:pt x="0" y="4352594"/>
                </a:lnTo>
                <a:lnTo>
                  <a:pt x="0" y="0"/>
                </a:lnTo>
                <a:close/>
              </a:path>
            </a:pathLst>
          </a:custGeom>
          <a:blipFill>
            <a:blip r:embed="rId4"/>
            <a:stretch>
              <a:fillRect/>
            </a:stretch>
          </a:blipFill>
        </p:spPr>
        <p:txBody>
          <a:bodyPr/>
          <a:lstStyle/>
          <a:p>
            <a:endParaRPr lang="es-ES_tradnl"/>
          </a:p>
        </p:txBody>
      </p:sp>
      <p:sp>
        <p:nvSpPr>
          <p:cNvPr id="4" name="Freeform 4"/>
          <p:cNvSpPr/>
          <p:nvPr/>
        </p:nvSpPr>
        <p:spPr>
          <a:xfrm>
            <a:off x="1028700" y="5303710"/>
            <a:ext cx="8773733" cy="4078415"/>
          </a:xfrm>
          <a:custGeom>
            <a:avLst/>
            <a:gdLst/>
            <a:ahLst/>
            <a:cxnLst/>
            <a:rect l="l" t="t" r="r" b="b"/>
            <a:pathLst>
              <a:path w="8773733" h="4078415">
                <a:moveTo>
                  <a:pt x="0" y="0"/>
                </a:moveTo>
                <a:lnTo>
                  <a:pt x="8773733" y="0"/>
                </a:lnTo>
                <a:lnTo>
                  <a:pt x="8773733" y="4078415"/>
                </a:lnTo>
                <a:lnTo>
                  <a:pt x="0" y="4078415"/>
                </a:lnTo>
                <a:lnTo>
                  <a:pt x="0" y="0"/>
                </a:lnTo>
                <a:close/>
              </a:path>
            </a:pathLst>
          </a:custGeom>
          <a:blipFill>
            <a:blip r:embed="rId5"/>
            <a:stretch>
              <a:fillRect/>
            </a:stretch>
          </a:blipFill>
        </p:spPr>
        <p:txBody>
          <a:bodyPr/>
          <a:lstStyle/>
          <a:p>
            <a:endParaRPr lang="es-ES_tradnl"/>
          </a:p>
        </p:txBody>
      </p:sp>
      <p:sp>
        <p:nvSpPr>
          <p:cNvPr id="6" name="TextBox 4"/>
          <p:cNvSpPr txBox="1"/>
          <p:nvPr/>
        </p:nvSpPr>
        <p:spPr>
          <a:xfrm>
            <a:off x="10398397" y="1333500"/>
            <a:ext cx="4574308" cy="897682"/>
          </a:xfrm>
          <a:prstGeom prst="rect">
            <a:avLst/>
          </a:prstGeom>
        </p:spPr>
        <p:txBody>
          <a:bodyPr wrap="square" lIns="0" tIns="0" rIns="0" bIns="0" rtlCol="0" anchor="t">
            <a:spAutoFit/>
          </a:bodyPr>
          <a:lstStyle/>
          <a:p>
            <a:pPr algn="ctr">
              <a:lnSpc>
                <a:spcPts val="7000"/>
              </a:lnSpc>
            </a:pPr>
            <a:r>
              <a:rPr lang="en-US" sz="5000">
                <a:solidFill>
                  <a:srgbClr val="FFFFFF"/>
                </a:solidFill>
                <a:latin typeface="Agrandir Narrow Bold" panose="020B0604020202020204" charset="0"/>
              </a:rPr>
              <a:t>Ramon y </a:t>
            </a:r>
            <a:r>
              <a:rPr lang="en-US" sz="5000" dirty="0" err="1">
                <a:solidFill>
                  <a:srgbClr val="FFFFFF"/>
                </a:solidFill>
                <a:latin typeface="Agrandir Narrow Bold" panose="020B0604020202020204" charset="0"/>
              </a:rPr>
              <a:t>Cajal</a:t>
            </a:r>
            <a:endParaRPr lang="en-US" sz="5000" dirty="0">
              <a:solidFill>
                <a:srgbClr val="FFFFFF"/>
              </a:solidFill>
              <a:latin typeface="Agrandir Narrow Bold"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Freeform 2"/>
          <p:cNvSpPr/>
          <p:nvPr/>
        </p:nvSpPr>
        <p:spPr>
          <a:xfrm>
            <a:off x="3112312" y="3020050"/>
            <a:ext cx="12063376" cy="6643266"/>
          </a:xfrm>
          <a:custGeom>
            <a:avLst/>
            <a:gdLst/>
            <a:ahLst/>
            <a:cxnLst/>
            <a:rect l="l" t="t" r="r" b="b"/>
            <a:pathLst>
              <a:path w="12063376" h="6643266">
                <a:moveTo>
                  <a:pt x="0" y="0"/>
                </a:moveTo>
                <a:lnTo>
                  <a:pt x="12063376" y="0"/>
                </a:lnTo>
                <a:lnTo>
                  <a:pt x="12063376" y="6643266"/>
                </a:lnTo>
                <a:lnTo>
                  <a:pt x="0" y="6643266"/>
                </a:lnTo>
                <a:lnTo>
                  <a:pt x="0" y="0"/>
                </a:lnTo>
                <a:close/>
              </a:path>
            </a:pathLst>
          </a:custGeom>
          <a:blipFill>
            <a:blip r:embed="rId3"/>
            <a:stretch>
              <a:fillRect/>
            </a:stretch>
          </a:blipFill>
        </p:spPr>
      </p:sp>
      <p:sp>
        <p:nvSpPr>
          <p:cNvPr id="3" name="TextBox 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ESPECTROGRAMA</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2E9A9F"/>
                </a:solidFill>
                <a:effectLst/>
                <a:uLnTx/>
                <a:uFillTx/>
                <a:latin typeface="Agrandir Narrow Bold"/>
                <a:ea typeface="+mn-ea"/>
                <a:cs typeface="+mn-cs"/>
              </a:rPr>
              <a:t>EJEMPLOS</a:t>
            </a:r>
          </a:p>
        </p:txBody>
      </p:sp>
    </p:spTree>
    <p:extLst>
      <p:ext uri="{BB962C8B-B14F-4D97-AF65-F5344CB8AC3E}">
        <p14:creationId xmlns:p14="http://schemas.microsoft.com/office/powerpoint/2010/main" val="13849911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3" name="TextBox 3"/>
          <p:cNvSpPr txBox="1"/>
          <p:nvPr/>
        </p:nvSpPr>
        <p:spPr>
          <a:xfrm>
            <a:off x="2743794" y="952500"/>
            <a:ext cx="12800412" cy="1816100"/>
          </a:xfrm>
          <a:prstGeom prst="rect">
            <a:avLst/>
          </a:prstGeom>
        </p:spPr>
        <p:txBody>
          <a:bodyPr lIns="0" tIns="0" rIns="0" bIns="0" rtlCol="0" anchor="t">
            <a:spAutoFit/>
          </a:bodyPr>
          <a:lstStyle/>
          <a:p>
            <a:pPr marL="0" marR="0" lvl="0" indent="0" algn="ctr" defTabSz="914400" rtl="0" eaLnBrk="1" fontAlgn="auto" latinLnBrk="0" hangingPunct="1">
              <a:lnSpc>
                <a:spcPts val="7500"/>
              </a:lnSpc>
              <a:spcBef>
                <a:spcPts val="0"/>
              </a:spcBef>
              <a:spcAft>
                <a:spcPts val="0"/>
              </a:spcAft>
              <a:buClrTx/>
              <a:buSzTx/>
              <a:buFontTx/>
              <a:buNone/>
              <a:tabLst/>
              <a:defRPr/>
            </a:pPr>
            <a:r>
              <a:rPr kumimoji="0" lang="en-US" sz="7500" b="0" i="0" u="none" strike="noStrike" kern="1200" cap="none" spc="0" normalizeH="0" baseline="0" noProof="0">
                <a:ln>
                  <a:noFill/>
                </a:ln>
                <a:solidFill>
                  <a:srgbClr val="00C4CC"/>
                </a:solidFill>
                <a:effectLst/>
                <a:uLnTx/>
                <a:uFillTx/>
                <a:latin typeface="Agrandir Narrow Bold"/>
                <a:ea typeface="+mn-ea"/>
                <a:cs typeface="+mn-cs"/>
              </a:rPr>
              <a:t>ESPECTROGRAMA</a:t>
            </a:r>
          </a:p>
          <a:p>
            <a:pPr marL="0" marR="0" lvl="0" indent="0" algn="ctr" defTabSz="914400" rtl="0" eaLnBrk="1" fontAlgn="auto" latinLnBrk="0" hangingPunct="1">
              <a:lnSpc>
                <a:spcPts val="5000"/>
              </a:lnSpc>
              <a:spcBef>
                <a:spcPts val="0"/>
              </a:spcBef>
              <a:spcAft>
                <a:spcPts val="0"/>
              </a:spcAft>
              <a:buClrTx/>
              <a:buSzTx/>
              <a:buFontTx/>
              <a:buNone/>
              <a:tabLst/>
              <a:defRPr/>
            </a:pPr>
            <a:r>
              <a:rPr kumimoji="0" lang="en-US" sz="5000" b="0" i="0" u="none" strike="noStrike" kern="1200" cap="none" spc="0" normalizeH="0" baseline="0" noProof="0">
                <a:ln>
                  <a:noFill/>
                </a:ln>
                <a:solidFill>
                  <a:srgbClr val="2E9A9F"/>
                </a:solidFill>
                <a:effectLst/>
                <a:uLnTx/>
                <a:uFillTx/>
                <a:latin typeface="Agrandir Narrow Bold"/>
                <a:ea typeface="+mn-ea"/>
                <a:cs typeface="+mn-cs"/>
              </a:rPr>
              <a:t>EJEMPLOS</a:t>
            </a:r>
          </a:p>
        </p:txBody>
      </p:sp>
      <p:pic>
        <p:nvPicPr>
          <p:cNvPr id="1026" name="Picture 2" descr="../_images/yasa-plot_spectro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487103"/>
            <a:ext cx="11684000" cy="584200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p:cNvSpPr txBox="1"/>
          <p:nvPr/>
        </p:nvSpPr>
        <p:spPr>
          <a:xfrm>
            <a:off x="15856481" y="9715500"/>
            <a:ext cx="21578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800" b="0" i="0" u="none" strike="noStrike" kern="1200" cap="none" spc="0" normalizeH="0" baseline="0" noProof="0" dirty="0" smtClean="0">
                <a:ln>
                  <a:noFill/>
                </a:ln>
                <a:solidFill>
                  <a:prstClr val="white"/>
                </a:solidFill>
                <a:effectLst/>
                <a:uLnTx/>
                <a:uFillTx/>
                <a:latin typeface="Calibri"/>
                <a:ea typeface="+mn-ea"/>
                <a:cs typeface="+mn-cs"/>
              </a:rPr>
              <a:t>Raphael </a:t>
            </a:r>
            <a:r>
              <a:rPr kumimoji="0" lang="es-419" sz="1800" b="0" i="0" u="none" strike="noStrike" kern="1200" cap="none" spc="0" normalizeH="0" baseline="0" noProof="0" dirty="0" err="1" smtClean="0">
                <a:ln>
                  <a:noFill/>
                </a:ln>
                <a:solidFill>
                  <a:prstClr val="white"/>
                </a:solidFill>
                <a:effectLst/>
                <a:uLnTx/>
                <a:uFillTx/>
                <a:latin typeface="Calibri"/>
                <a:ea typeface="+mn-ea"/>
                <a:cs typeface="+mn-cs"/>
              </a:rPr>
              <a:t>Vallat</a:t>
            </a:r>
            <a:r>
              <a:rPr kumimoji="0" lang="es-419" sz="1800" b="0" i="0" u="none" strike="noStrike" kern="1200" cap="none" spc="0" normalizeH="0" baseline="0" noProof="0" dirty="0" smtClean="0">
                <a:ln>
                  <a:noFill/>
                </a:ln>
                <a:solidFill>
                  <a:prstClr val="white"/>
                </a:solidFill>
                <a:effectLst/>
                <a:uLnTx/>
                <a:uFillTx/>
                <a:latin typeface="Calibri"/>
                <a:ea typeface="+mn-ea"/>
                <a:cs typeface="+mn-cs"/>
              </a:rPr>
              <a:t> - YASA</a:t>
            </a:r>
            <a:endParaRPr kumimoji="0" lang="es-419"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7" name="Grupo 26"/>
          <p:cNvGrpSpPr/>
          <p:nvPr/>
        </p:nvGrpSpPr>
        <p:grpSpPr>
          <a:xfrm>
            <a:off x="8001000" y="3487103"/>
            <a:ext cx="9987448" cy="1998329"/>
            <a:chOff x="8001000" y="3487103"/>
            <a:chExt cx="9987448" cy="1998329"/>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89398" y="3487103"/>
              <a:ext cx="5099050" cy="1359747"/>
            </a:xfrm>
            <a:prstGeom prst="rect">
              <a:avLst/>
            </a:prstGeom>
            <a:ln w="76200">
              <a:solidFill>
                <a:srgbClr val="FFB923"/>
              </a:solidFill>
            </a:ln>
          </p:spPr>
        </p:pic>
        <p:cxnSp>
          <p:nvCxnSpPr>
            <p:cNvPr id="13" name="Conector recto 12"/>
            <p:cNvCxnSpPr>
              <a:endCxn id="11" idx="1"/>
            </p:cNvCxnSpPr>
            <p:nvPr/>
          </p:nvCxnSpPr>
          <p:spPr>
            <a:xfrm flipV="1">
              <a:off x="8001000" y="4166977"/>
              <a:ext cx="4888398" cy="1318455"/>
            </a:xfrm>
            <a:prstGeom prst="line">
              <a:avLst/>
            </a:prstGeom>
            <a:ln w="76200">
              <a:solidFill>
                <a:srgbClr val="FFB923"/>
              </a:solidFill>
              <a:headEnd type="oval"/>
            </a:ln>
          </p:spPr>
          <p:style>
            <a:lnRef idx="1">
              <a:schemeClr val="accent1"/>
            </a:lnRef>
            <a:fillRef idx="0">
              <a:schemeClr val="accent1"/>
            </a:fillRef>
            <a:effectRef idx="0">
              <a:schemeClr val="accent1"/>
            </a:effectRef>
            <a:fontRef idx="minor">
              <a:schemeClr val="tx1"/>
            </a:fontRef>
          </p:style>
        </p:cxnSp>
      </p:grpSp>
      <p:grpSp>
        <p:nvGrpSpPr>
          <p:cNvPr id="26" name="Grupo 25"/>
          <p:cNvGrpSpPr/>
          <p:nvPr/>
        </p:nvGrpSpPr>
        <p:grpSpPr>
          <a:xfrm>
            <a:off x="8915400" y="4610100"/>
            <a:ext cx="9092098" cy="1381460"/>
            <a:chOff x="8915400" y="4610100"/>
            <a:chExt cx="9092098" cy="1381460"/>
          </a:xfrm>
        </p:grpSpPr>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0348" y="5372627"/>
              <a:ext cx="5137150" cy="618933"/>
            </a:xfrm>
            <a:prstGeom prst="rect">
              <a:avLst/>
            </a:prstGeom>
            <a:ln w="76200">
              <a:solidFill>
                <a:srgbClr val="00B0F0"/>
              </a:solidFill>
            </a:ln>
          </p:spPr>
        </p:pic>
        <p:cxnSp>
          <p:nvCxnSpPr>
            <p:cNvPr id="17" name="Conector recto 16"/>
            <p:cNvCxnSpPr>
              <a:endCxn id="10" idx="1"/>
            </p:cNvCxnSpPr>
            <p:nvPr/>
          </p:nvCxnSpPr>
          <p:spPr>
            <a:xfrm>
              <a:off x="8915400" y="4610100"/>
              <a:ext cx="3954948" cy="1071994"/>
            </a:xfrm>
            <a:prstGeom prst="line">
              <a:avLst/>
            </a:prstGeom>
            <a:ln w="76200">
              <a:solidFill>
                <a:srgbClr val="00B0F0"/>
              </a:solidFill>
              <a:headEnd type="oval"/>
            </a:ln>
          </p:spPr>
          <p:style>
            <a:lnRef idx="1">
              <a:schemeClr val="accent1"/>
            </a:lnRef>
            <a:fillRef idx="0">
              <a:schemeClr val="accent1"/>
            </a:fillRef>
            <a:effectRef idx="0">
              <a:schemeClr val="accent1"/>
            </a:effectRef>
            <a:fontRef idx="minor">
              <a:schemeClr val="tx1"/>
            </a:fontRef>
          </p:style>
        </p:cxnSp>
      </p:grpSp>
      <p:grpSp>
        <p:nvGrpSpPr>
          <p:cNvPr id="25" name="Grupo 24"/>
          <p:cNvGrpSpPr/>
          <p:nvPr/>
        </p:nvGrpSpPr>
        <p:grpSpPr>
          <a:xfrm>
            <a:off x="3505200" y="5146097"/>
            <a:ext cx="14502298" cy="2360281"/>
            <a:chOff x="3505200" y="5146097"/>
            <a:chExt cx="14502298" cy="2360281"/>
          </a:xfrm>
        </p:grpSpPr>
        <p:pic>
          <p:nvPicPr>
            <p:cNvPr id="9" name="Imagen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0348" y="6630142"/>
              <a:ext cx="5137150" cy="876236"/>
            </a:xfrm>
            <a:prstGeom prst="rect">
              <a:avLst/>
            </a:prstGeom>
            <a:ln w="76200">
              <a:solidFill>
                <a:srgbClr val="7030A0"/>
              </a:solidFill>
            </a:ln>
          </p:spPr>
        </p:pic>
        <p:cxnSp>
          <p:nvCxnSpPr>
            <p:cNvPr id="23" name="Conector recto 22"/>
            <p:cNvCxnSpPr>
              <a:endCxn id="9" idx="1"/>
            </p:cNvCxnSpPr>
            <p:nvPr/>
          </p:nvCxnSpPr>
          <p:spPr>
            <a:xfrm>
              <a:off x="3505200" y="5146097"/>
              <a:ext cx="9365148" cy="1922163"/>
            </a:xfrm>
            <a:prstGeom prst="line">
              <a:avLst/>
            </a:prstGeom>
            <a:ln w="76200">
              <a:solidFill>
                <a:srgbClr val="7030A0"/>
              </a:solidFill>
              <a:head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09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209"/>
        </a:solidFill>
        <a:effectLst/>
      </p:bgPr>
    </p:bg>
    <p:spTree>
      <p:nvGrpSpPr>
        <p:cNvPr id="1" name=""/>
        <p:cNvGrpSpPr/>
        <p:nvPr/>
      </p:nvGrpSpPr>
      <p:grpSpPr>
        <a:xfrm>
          <a:off x="0" y="0"/>
          <a:ext cx="0" cy="0"/>
          <a:chOff x="0" y="0"/>
          <a:chExt cx="0" cy="0"/>
        </a:xfrm>
      </p:grpSpPr>
      <p:sp>
        <p:nvSpPr>
          <p:cNvPr id="2" name="TextBox 2"/>
          <p:cNvSpPr txBox="1"/>
          <p:nvPr/>
        </p:nvSpPr>
        <p:spPr>
          <a:xfrm>
            <a:off x="2096887" y="1179616"/>
            <a:ext cx="14094227" cy="1666875"/>
          </a:xfrm>
          <a:prstGeom prst="rect">
            <a:avLst/>
          </a:prstGeom>
        </p:spPr>
        <p:txBody>
          <a:bodyPr lIns="0" tIns="0" rIns="0" bIns="0" rtlCol="0" anchor="t">
            <a:spAutoFit/>
          </a:bodyPr>
          <a:lstStyle/>
          <a:p>
            <a:pPr algn="ctr">
              <a:lnSpc>
                <a:spcPts val="6000"/>
              </a:lnSpc>
            </a:pPr>
            <a:r>
              <a:rPr lang="en-US" sz="5000">
                <a:solidFill>
                  <a:srgbClr val="387EB8"/>
                </a:solidFill>
                <a:latin typeface="Agrandir Narrow Bold"/>
              </a:rPr>
              <a:t>FUENTES BIBLIOGRÁFICAS RECOMENDADAS</a:t>
            </a:r>
          </a:p>
          <a:p>
            <a:pPr marL="0" lvl="0" indent="0" algn="ctr">
              <a:lnSpc>
                <a:spcPts val="6000"/>
              </a:lnSpc>
              <a:spcBef>
                <a:spcPct val="0"/>
              </a:spcBef>
            </a:pPr>
            <a:r>
              <a:rPr lang="en-US" sz="5000">
                <a:solidFill>
                  <a:srgbClr val="387EB8"/>
                </a:solidFill>
                <a:latin typeface="Agrandir Narrow Bold"/>
              </a:rPr>
              <a:t>POR SI QUIEREN PROFUNDIZAR</a:t>
            </a:r>
          </a:p>
        </p:txBody>
      </p:sp>
      <p:grpSp>
        <p:nvGrpSpPr>
          <p:cNvPr id="3" name="Group 3"/>
          <p:cNvGrpSpPr/>
          <p:nvPr/>
        </p:nvGrpSpPr>
        <p:grpSpPr>
          <a:xfrm>
            <a:off x="1228651" y="3895421"/>
            <a:ext cx="15830699" cy="4679571"/>
            <a:chOff x="0" y="0"/>
            <a:chExt cx="21107598" cy="6239428"/>
          </a:xfrm>
        </p:grpSpPr>
        <p:sp>
          <p:nvSpPr>
            <p:cNvPr id="4" name="TextBox 4"/>
            <p:cNvSpPr txBox="1"/>
            <p:nvPr/>
          </p:nvSpPr>
          <p:spPr>
            <a:xfrm>
              <a:off x="0" y="-114300"/>
              <a:ext cx="21107598" cy="613833"/>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BIOLECTRICAL SIGNAL PROCESSING IN CARDIAC AND NEUROLOGICAL APPLICATIONS.  Leif Sörnmo &amp;  Pablo Laguna.</a:t>
              </a:r>
            </a:p>
          </p:txBody>
        </p:sp>
        <p:sp>
          <p:nvSpPr>
            <p:cNvPr id="5" name="TextBox 5"/>
            <p:cNvSpPr txBox="1"/>
            <p:nvPr/>
          </p:nvSpPr>
          <p:spPr>
            <a:xfrm>
              <a:off x="1495921" y="1797587"/>
              <a:ext cx="18115756" cy="613833"/>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BRAIN -COMPUTER INTERFACING. AN INTRODUCTION. Rajesh P. M. Rao. Cambridge University Press.</a:t>
              </a:r>
            </a:p>
          </p:txBody>
        </p:sp>
        <p:sp>
          <p:nvSpPr>
            <p:cNvPr id="6" name="TextBox 6"/>
            <p:cNvSpPr txBox="1"/>
            <p:nvPr/>
          </p:nvSpPr>
          <p:spPr>
            <a:xfrm>
              <a:off x="1603772" y="3709474"/>
              <a:ext cx="17900055" cy="613833"/>
            </a:xfrm>
            <a:prstGeom prst="rect">
              <a:avLst/>
            </a:prstGeom>
          </p:spPr>
          <p:txBody>
            <a:bodyPr lIns="0" tIns="0" rIns="0" bIns="0" rtlCol="0" anchor="t">
              <a:spAutoFit/>
            </a:bodyPr>
            <a:lstStyle/>
            <a:p>
              <a:pPr algn="r">
                <a:lnSpc>
                  <a:spcPts val="3499"/>
                </a:lnSpc>
              </a:pPr>
              <a:r>
                <a:rPr lang="en-US" sz="2499">
                  <a:solidFill>
                    <a:srgbClr val="FFFFFF"/>
                  </a:solidFill>
                  <a:latin typeface="Agrandir Narrow"/>
                </a:rPr>
                <a:t>BIOMEDICAL SIGNAL AND IMAGE PROCESSING. Second Edition.  Kayvan Najarian &amp;  Robert Splinter.</a:t>
              </a:r>
            </a:p>
          </p:txBody>
        </p:sp>
        <p:sp>
          <p:nvSpPr>
            <p:cNvPr id="7" name="TextBox 7"/>
            <p:cNvSpPr txBox="1"/>
            <p:nvPr/>
          </p:nvSpPr>
          <p:spPr>
            <a:xfrm>
              <a:off x="1324769" y="5488011"/>
              <a:ext cx="18458061" cy="751417"/>
            </a:xfrm>
            <a:prstGeom prst="rect">
              <a:avLst/>
            </a:prstGeom>
          </p:spPr>
          <p:txBody>
            <a:bodyPr lIns="0" tIns="0" rIns="0" bIns="0" rtlCol="0" anchor="t">
              <a:spAutoFit/>
            </a:bodyPr>
            <a:lstStyle/>
            <a:p>
              <a:pPr algn="r">
                <a:lnSpc>
                  <a:spcPts val="4824"/>
                </a:lnSpc>
              </a:pPr>
              <a:r>
                <a:rPr lang="en-US" sz="2499">
                  <a:solidFill>
                    <a:srgbClr val="FFFFFF"/>
                  </a:solidFill>
                  <a:latin typeface="Agrandir Narrow"/>
                </a:rPr>
                <a:t>BIOSIGNAL and MEDICAL IMAGE PROCESSING. Third Edition. JOHN L. SEMMLOW &amp; BENJAMIN GRIFFEL.</a:t>
              </a:r>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es-ES_tradnl"/>
          </a:p>
        </p:txBody>
      </p:sp>
      <p:sp>
        <p:nvSpPr>
          <p:cNvPr id="3" name="AutoShape 3"/>
          <p:cNvSpPr/>
          <p:nvPr/>
        </p:nvSpPr>
        <p:spPr>
          <a:xfrm>
            <a:off x="7088084" y="7230209"/>
            <a:ext cx="4111832" cy="0"/>
          </a:xfrm>
          <a:prstGeom prst="line">
            <a:avLst/>
          </a:prstGeom>
          <a:ln w="676275" cap="rnd">
            <a:solidFill>
              <a:srgbClr val="FFDE59"/>
            </a:solidFill>
            <a:prstDash val="solid"/>
            <a:headEnd type="none" w="sm" len="sm"/>
            <a:tailEnd type="none" w="sm" len="sm"/>
          </a:ln>
        </p:spPr>
        <p:txBody>
          <a:bodyPr/>
          <a:lstStyle/>
          <a:p>
            <a:endParaRPr lang="es-ES_tradnl"/>
          </a:p>
        </p:txBody>
      </p:sp>
      <p:sp>
        <p:nvSpPr>
          <p:cNvPr id="4" name="TextBox 4"/>
          <p:cNvSpPr txBox="1"/>
          <p:nvPr/>
        </p:nvSpPr>
        <p:spPr>
          <a:xfrm>
            <a:off x="7351017" y="7022246"/>
            <a:ext cx="3585966" cy="396875"/>
          </a:xfrm>
          <a:prstGeom prst="rect">
            <a:avLst/>
          </a:prstGeom>
        </p:spPr>
        <p:txBody>
          <a:bodyPr lIns="0" tIns="0" rIns="0" bIns="0" rtlCol="0" anchor="t">
            <a:spAutoFit/>
          </a:bodyPr>
          <a:lstStyle/>
          <a:p>
            <a:pPr algn="ctr">
              <a:lnSpc>
                <a:spcPts val="2499"/>
              </a:lnSpc>
            </a:pPr>
            <a:r>
              <a:rPr lang="en-US" sz="2499">
                <a:solidFill>
                  <a:srgbClr val="000000"/>
                </a:solidFill>
                <a:latin typeface="Agrandir Narrow Bold"/>
              </a:rPr>
              <a:t>ayvazquez@itba.edu.ar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16959</TotalTime>
  <Words>6804</Words>
  <Application>Microsoft Office PowerPoint</Application>
  <PresentationFormat>Personalizado</PresentationFormat>
  <Paragraphs>1139</Paragraphs>
  <Slides>93</Slides>
  <Notes>93</Notes>
  <HiddenSlides>6</HiddenSlides>
  <MMClips>1</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93</vt:i4>
      </vt:variant>
    </vt:vector>
  </HeadingPairs>
  <TitlesOfParts>
    <vt:vector size="105" baseType="lpstr">
      <vt:lpstr>PT Sans</vt:lpstr>
      <vt:lpstr>Open Sans</vt:lpstr>
      <vt:lpstr>Open Sans Bold</vt:lpstr>
      <vt:lpstr>Open Sans Italics</vt:lpstr>
      <vt:lpstr>Agrandir Narrow Italics</vt:lpstr>
      <vt:lpstr>Agrandir Narrow</vt:lpstr>
      <vt:lpstr>Hind</vt:lpstr>
      <vt:lpstr>Agrandir Narrow Bold</vt:lpstr>
      <vt:lpstr>Arial</vt:lpstr>
      <vt:lpstr>Calibri</vt:lpstr>
      <vt:lpstr>Krona One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PSB - Clase de EEG (Parte 1)</dc:title>
  <cp:lastModifiedBy>Aylin Agatha Vazquez Chenlo</cp:lastModifiedBy>
  <cp:revision>15</cp:revision>
  <dcterms:created xsi:type="dcterms:W3CDTF">2006-08-16T00:00:00Z</dcterms:created>
  <dcterms:modified xsi:type="dcterms:W3CDTF">2024-04-30T14:06:06Z</dcterms:modified>
  <dc:identifier>DAFtLMm_pnM</dc:identifier>
</cp:coreProperties>
</file>